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notesMasterIdLst>
    <p:notesMasterId r:id="rId17"/>
  </p:notesMasterIdLst>
  <p:sldIdLst>
    <p:sldId id="356" r:id="rId4"/>
    <p:sldId id="348" r:id="rId5"/>
    <p:sldId id="347" r:id="rId6"/>
    <p:sldId id="322" r:id="rId7"/>
    <p:sldId id="259" r:id="rId8"/>
    <p:sldId id="334" r:id="rId9"/>
    <p:sldId id="357" r:id="rId10"/>
    <p:sldId id="330" r:id="rId11"/>
    <p:sldId id="324" r:id="rId12"/>
    <p:sldId id="362" r:id="rId13"/>
    <p:sldId id="360" r:id="rId14"/>
    <p:sldId id="361" r:id="rId15"/>
    <p:sldId id="36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4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C3CD"/>
    <a:srgbClr val="1A8EA9"/>
    <a:srgbClr val="1B21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707" autoAdjust="0"/>
    <p:restoredTop sz="94660"/>
  </p:normalViewPr>
  <p:slideViewPr>
    <p:cSldViewPr snapToGrid="0" showGuides="1">
      <p:cViewPr varScale="1">
        <p:scale>
          <a:sx n="112" d="100"/>
          <a:sy n="112" d="100"/>
        </p:scale>
        <p:origin x="660" y="96"/>
      </p:cViewPr>
      <p:guideLst>
        <p:guide orient="horz" pos="2544"/>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AF045-FEF6-43EA-9CDC-C84FC3F85E9C}" type="datetimeFigureOut">
              <a:rPr lang="en-US" smtClean="0"/>
              <a:t>9/4/2023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F1279-6CE4-4169-83D3-4483097B6907}" type="slidenum">
              <a:rPr lang="en-US" smtClean="0"/>
              <a:t>‹#›</a:t>
            </a:fld>
            <a:endParaRPr lang="en-US"/>
          </a:p>
        </p:txBody>
      </p:sp>
    </p:spTree>
    <p:extLst>
      <p:ext uri="{BB962C8B-B14F-4D97-AF65-F5344CB8AC3E}">
        <p14:creationId xmlns:p14="http://schemas.microsoft.com/office/powerpoint/2010/main" val="140558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az-Latn-AZ" dirty="0"/>
              <a:t>Azərbaycan Respublikası Vergilər Nazirliyinin Kollegiyasının 8 may 2019-cu il tarixli  qrəarı ilə </a:t>
            </a:r>
            <a:r>
              <a:rPr lang="az-Latn-AZ" b="1" dirty="0"/>
              <a:t>“KOB klaster şirkəti”nin meyarları təsdiq olunmuşdur. </a:t>
            </a:r>
          </a:p>
        </p:txBody>
      </p:sp>
      <p:sp>
        <p:nvSpPr>
          <p:cNvPr id="4" name="Slide Number Placeholder 3"/>
          <p:cNvSpPr>
            <a:spLocks noGrp="1"/>
          </p:cNvSpPr>
          <p:nvPr>
            <p:ph type="sldNum" sz="quarter" idx="10"/>
          </p:nvPr>
        </p:nvSpPr>
        <p:spPr/>
        <p:txBody>
          <a:bodyPr/>
          <a:lstStyle/>
          <a:p>
            <a:fld id="{6A3BD84E-11EA-41CB-8493-C61CBF321241}" type="slidenum">
              <a:rPr lang="ru-RU" smtClean="0"/>
              <a:t>7</a:t>
            </a:fld>
            <a:endParaRPr lang="ru-RU"/>
          </a:p>
        </p:txBody>
      </p:sp>
    </p:spTree>
    <p:extLst>
      <p:ext uri="{BB962C8B-B14F-4D97-AF65-F5344CB8AC3E}">
        <p14:creationId xmlns:p14="http://schemas.microsoft.com/office/powerpoint/2010/main" val="14487763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69179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5283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8837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B47474-984A-4090-AC20-98242EB09510}"/>
              </a:ext>
            </a:extLst>
          </p:cNvPr>
          <p:cNvSpPr/>
          <p:nvPr userDrawn="1"/>
        </p:nvSpPr>
        <p:spPr>
          <a:xfrm>
            <a:off x="0" y="1988840"/>
            <a:ext cx="12192000" cy="28803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 name="Oval 2">
            <a:extLst>
              <a:ext uri="{FF2B5EF4-FFF2-40B4-BE49-F238E27FC236}">
                <a16:creationId xmlns:a16="http://schemas.microsoft.com/office/drawing/2014/main" id="{2930F240-0CAF-4377-8C66-C79A9700127F}"/>
              </a:ext>
            </a:extLst>
          </p:cNvPr>
          <p:cNvSpPr/>
          <p:nvPr userDrawn="1"/>
        </p:nvSpPr>
        <p:spPr>
          <a:xfrm>
            <a:off x="6925208" y="5035013"/>
            <a:ext cx="4431324" cy="448874"/>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4" name="Graphic 14">
            <a:extLst>
              <a:ext uri="{FF2B5EF4-FFF2-40B4-BE49-F238E27FC236}">
                <a16:creationId xmlns:a16="http://schemas.microsoft.com/office/drawing/2014/main" id="{09D52290-FED8-432E-A9AF-895F42C29BF1}"/>
              </a:ext>
            </a:extLst>
          </p:cNvPr>
          <p:cNvGrpSpPr/>
          <p:nvPr userDrawn="1"/>
        </p:nvGrpSpPr>
        <p:grpSpPr>
          <a:xfrm>
            <a:off x="6859251" y="1585382"/>
            <a:ext cx="4568370" cy="3687236"/>
            <a:chOff x="2444748" y="555045"/>
            <a:chExt cx="7282048" cy="5727454"/>
          </a:xfrm>
        </p:grpSpPr>
        <p:sp>
          <p:nvSpPr>
            <p:cNvPr id="5" name="Freeform: Shape 4">
              <a:extLst>
                <a:ext uri="{FF2B5EF4-FFF2-40B4-BE49-F238E27FC236}">
                  <a16:creationId xmlns:a16="http://schemas.microsoft.com/office/drawing/2014/main" id="{6DF2C3D3-4FC4-450E-A75F-6CA28E9A260C}"/>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sz="1800"/>
            </a:p>
          </p:txBody>
        </p:sp>
        <p:sp>
          <p:nvSpPr>
            <p:cNvPr id="6" name="Freeform: Shape 5">
              <a:extLst>
                <a:ext uri="{FF2B5EF4-FFF2-40B4-BE49-F238E27FC236}">
                  <a16:creationId xmlns:a16="http://schemas.microsoft.com/office/drawing/2014/main" id="{F155DD87-3668-41CD-B8FE-F7680E231E68}"/>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sz="1800" dirty="0"/>
            </a:p>
          </p:txBody>
        </p:sp>
        <p:sp>
          <p:nvSpPr>
            <p:cNvPr id="7" name="Freeform: Shape 6">
              <a:extLst>
                <a:ext uri="{FF2B5EF4-FFF2-40B4-BE49-F238E27FC236}">
                  <a16:creationId xmlns:a16="http://schemas.microsoft.com/office/drawing/2014/main" id="{B1B24015-CBFE-4CE0-8A31-5115F8BF1167}"/>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sz="1800"/>
            </a:p>
          </p:txBody>
        </p:sp>
        <p:sp>
          <p:nvSpPr>
            <p:cNvPr id="8" name="Freeform: Shape 7">
              <a:extLst>
                <a:ext uri="{FF2B5EF4-FFF2-40B4-BE49-F238E27FC236}">
                  <a16:creationId xmlns:a16="http://schemas.microsoft.com/office/drawing/2014/main" id="{5E3E8073-D26E-4946-A0FB-859AFD2C5919}"/>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sz="1800" dirty="0"/>
            </a:p>
          </p:txBody>
        </p:sp>
        <p:sp>
          <p:nvSpPr>
            <p:cNvPr id="9" name="Freeform: Shape 8">
              <a:extLst>
                <a:ext uri="{FF2B5EF4-FFF2-40B4-BE49-F238E27FC236}">
                  <a16:creationId xmlns:a16="http://schemas.microsoft.com/office/drawing/2014/main" id="{A5CFD02F-04CF-4A4F-B2ED-42A6C2D5743E}"/>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sz="1800" dirty="0"/>
            </a:p>
          </p:txBody>
        </p:sp>
        <p:sp>
          <p:nvSpPr>
            <p:cNvPr id="10" name="Freeform: Shape 9">
              <a:extLst>
                <a:ext uri="{FF2B5EF4-FFF2-40B4-BE49-F238E27FC236}">
                  <a16:creationId xmlns:a16="http://schemas.microsoft.com/office/drawing/2014/main" id="{15426560-F548-478A-8C28-622AA658C2FC}"/>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sz="1800"/>
            </a:p>
          </p:txBody>
        </p:sp>
        <p:sp>
          <p:nvSpPr>
            <p:cNvPr id="11" name="Freeform: Shape 10">
              <a:extLst>
                <a:ext uri="{FF2B5EF4-FFF2-40B4-BE49-F238E27FC236}">
                  <a16:creationId xmlns:a16="http://schemas.microsoft.com/office/drawing/2014/main" id="{04F41FF2-11EF-4478-BD9D-633C60DB9873}"/>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sz="1800"/>
            </a:p>
          </p:txBody>
        </p:sp>
        <p:sp>
          <p:nvSpPr>
            <p:cNvPr id="12" name="Freeform: Shape 11">
              <a:extLst>
                <a:ext uri="{FF2B5EF4-FFF2-40B4-BE49-F238E27FC236}">
                  <a16:creationId xmlns:a16="http://schemas.microsoft.com/office/drawing/2014/main" id="{C13A2F72-37C9-40A6-AB61-B60154A9A232}"/>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sz="1800" dirty="0"/>
            </a:p>
          </p:txBody>
        </p:sp>
      </p:grpSp>
      <p:sp>
        <p:nvSpPr>
          <p:cNvPr id="13" name="Picture Placeholder 2">
            <a:extLst>
              <a:ext uri="{FF2B5EF4-FFF2-40B4-BE49-F238E27FC236}">
                <a16:creationId xmlns:a16="http://schemas.microsoft.com/office/drawing/2014/main" id="{9F356DA8-6399-4BA3-920F-87F949C1BAE2}"/>
              </a:ext>
            </a:extLst>
          </p:cNvPr>
          <p:cNvSpPr>
            <a:spLocks noGrp="1"/>
          </p:cNvSpPr>
          <p:nvPr>
            <p:ph type="pic" idx="15" hasCustomPrompt="1"/>
          </p:nvPr>
        </p:nvSpPr>
        <p:spPr>
          <a:xfrm>
            <a:off x="7004813" y="1717990"/>
            <a:ext cx="4255842" cy="2588951"/>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14" name="Text Placeholder 9">
            <a:extLst>
              <a:ext uri="{FF2B5EF4-FFF2-40B4-BE49-F238E27FC236}">
                <a16:creationId xmlns:a16="http://schemas.microsoft.com/office/drawing/2014/main" id="{870C11E2-F55D-4B43-8F26-02B3875E4F10}"/>
              </a:ext>
            </a:extLst>
          </p:cNvPr>
          <p:cNvSpPr>
            <a:spLocks noGrp="1"/>
          </p:cNvSpPr>
          <p:nvPr>
            <p:ph type="body" sz="quarter" idx="10" hasCustomPrompt="1"/>
          </p:nvPr>
        </p:nvSpPr>
        <p:spPr>
          <a:xfrm>
            <a:off x="323531" y="339510"/>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7509740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49280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E85C5121-D524-4FA3-827E-5E1FC7C84CCF}"/>
              </a:ext>
            </a:extLst>
          </p:cNvPr>
          <p:cNvSpPr>
            <a:spLocks noGrp="1"/>
          </p:cNvSpPr>
          <p:nvPr>
            <p:ph type="body" sz="quarter" idx="10" hasCustomPrompt="1"/>
          </p:nvPr>
        </p:nvSpPr>
        <p:spPr>
          <a:xfrm>
            <a:off x="323531" y="339510"/>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97483091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31" y="332483"/>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66714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31" y="12347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2" y="1131592"/>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4"/>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5"/>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A9F495-D85B-4B1A-AC1F-3F02F20B6291}" type="datetimeFigureOut">
              <a:rPr lang="ru-RU" smtClean="0"/>
              <a:t>04.09.2023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10951858" y="5867132"/>
            <a:ext cx="551167" cy="365125"/>
          </a:xfrm>
        </p:spPr>
        <p:txBody>
          <a:bodyPr/>
          <a:lstStyle/>
          <a:p>
            <a:fld id="{657E0A98-1B74-49E8-AB17-BBD1ADC47AF9}" type="slidenum">
              <a:rPr lang="ru-RU" smtClean="0"/>
              <a:t>‹#›</a:t>
            </a:fld>
            <a:endParaRPr lang="ru-RU"/>
          </a:p>
        </p:txBody>
      </p:sp>
    </p:spTree>
    <p:extLst>
      <p:ext uri="{BB962C8B-B14F-4D97-AF65-F5344CB8AC3E}">
        <p14:creationId xmlns:p14="http://schemas.microsoft.com/office/powerpoint/2010/main" val="26545591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9/4/2023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977138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31" y="339510"/>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32006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323531" y="339510"/>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4" name="그림 개체 틀 2">
            <a:extLst>
              <a:ext uri="{FF2B5EF4-FFF2-40B4-BE49-F238E27FC236}">
                <a16:creationId xmlns:a16="http://schemas.microsoft.com/office/drawing/2014/main" id="{CBB24084-5D13-40D7-B877-E47BE1E73BBF}"/>
              </a:ext>
            </a:extLst>
          </p:cNvPr>
          <p:cNvSpPr>
            <a:spLocks noGrp="1"/>
          </p:cNvSpPr>
          <p:nvPr>
            <p:ph type="pic" sz="quarter" idx="14" hasCustomPrompt="1"/>
          </p:nvPr>
        </p:nvSpPr>
        <p:spPr>
          <a:xfrm>
            <a:off x="902288" y="2064493"/>
            <a:ext cx="2955610" cy="3753256"/>
          </a:xfrm>
          <a:prstGeom prst="rect">
            <a:avLst/>
          </a:prstGeom>
          <a:solidFill>
            <a:schemeClr val="bg1">
              <a:lumMod val="95000"/>
            </a:schemeClr>
          </a:solidFill>
          <a:ln w="12700">
            <a:gradFill>
              <a:gsLst>
                <a:gs pos="0">
                  <a:schemeClr val="bg1">
                    <a:alpha val="59000"/>
                  </a:schemeClr>
                </a:gs>
                <a:gs pos="100000">
                  <a:schemeClr val="bg1">
                    <a:alpha val="17000"/>
                  </a:schemeClr>
                </a:gs>
              </a:gsLst>
              <a:lin ang="78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p14="http://schemas.microsoft.com/office/powerpoint/2010/main" val="768664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grpSp>
        <p:nvGrpSpPr>
          <p:cNvPr id="5" name="Group 3">
            <a:extLst>
              <a:ext uri="{FF2B5EF4-FFF2-40B4-BE49-F238E27FC236}">
                <a16:creationId xmlns:a16="http://schemas.microsoft.com/office/drawing/2014/main" id="{54A41B6F-0B5A-4314-8E6A-AA3960BCF10F}"/>
              </a:ext>
            </a:extLst>
          </p:cNvPr>
          <p:cNvGrpSpPr/>
          <p:nvPr userDrawn="1"/>
        </p:nvGrpSpPr>
        <p:grpSpPr>
          <a:xfrm>
            <a:off x="729449" y="1780758"/>
            <a:ext cx="2449180" cy="4305530"/>
            <a:chOff x="445712" y="1449040"/>
            <a:chExt cx="2113018" cy="3924176"/>
          </a:xfrm>
        </p:grpSpPr>
        <p:sp>
          <p:nvSpPr>
            <p:cNvPr id="6" name="Rounded Rectangle 4">
              <a:extLst>
                <a:ext uri="{FF2B5EF4-FFF2-40B4-BE49-F238E27FC236}">
                  <a16:creationId xmlns:a16="http://schemas.microsoft.com/office/drawing/2014/main" id="{703E15B8-6CE8-4239-8540-4DB466536A91}"/>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7" name="Rectangle 5">
              <a:extLst>
                <a:ext uri="{FF2B5EF4-FFF2-40B4-BE49-F238E27FC236}">
                  <a16:creationId xmlns:a16="http://schemas.microsoft.com/office/drawing/2014/main" id="{39CA128A-BAAF-43EE-A61E-48F072F23C46}"/>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8" name="Group 6">
              <a:extLst>
                <a:ext uri="{FF2B5EF4-FFF2-40B4-BE49-F238E27FC236}">
                  <a16:creationId xmlns:a16="http://schemas.microsoft.com/office/drawing/2014/main" id="{9AFF85CE-C02B-4B53-AFD3-06E942BAC819}"/>
                </a:ext>
              </a:extLst>
            </p:cNvPr>
            <p:cNvGrpSpPr/>
            <p:nvPr userDrawn="1"/>
          </p:nvGrpSpPr>
          <p:grpSpPr>
            <a:xfrm>
              <a:off x="1407705" y="5045834"/>
              <a:ext cx="211967" cy="211967"/>
              <a:chOff x="1549420" y="5712364"/>
              <a:chExt cx="312583" cy="312583"/>
            </a:xfrm>
          </p:grpSpPr>
          <p:sp>
            <p:nvSpPr>
              <p:cNvPr id="9" name="Oval 7">
                <a:extLst>
                  <a:ext uri="{FF2B5EF4-FFF2-40B4-BE49-F238E27FC236}">
                    <a16:creationId xmlns:a16="http://schemas.microsoft.com/office/drawing/2014/main" id="{F77DADA6-39EA-4F49-BF69-B54981F43A93}"/>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Rounded Rectangle 8">
                <a:extLst>
                  <a:ext uri="{FF2B5EF4-FFF2-40B4-BE49-F238E27FC236}">
                    <a16:creationId xmlns:a16="http://schemas.microsoft.com/office/drawing/2014/main" id="{414D168B-29C2-4210-B545-06CBEEFEF1C5}"/>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11" name="Picture Placeholder 2">
            <a:extLst>
              <a:ext uri="{FF2B5EF4-FFF2-40B4-BE49-F238E27FC236}">
                <a16:creationId xmlns:a16="http://schemas.microsoft.com/office/drawing/2014/main" id="{6E6B1B6C-6A71-4B3B-A6B5-56A8DB4074E0}"/>
              </a:ext>
            </a:extLst>
          </p:cNvPr>
          <p:cNvSpPr>
            <a:spLocks noGrp="1"/>
          </p:cNvSpPr>
          <p:nvPr>
            <p:ph type="pic" idx="15" hasCustomPrompt="1"/>
          </p:nvPr>
        </p:nvSpPr>
        <p:spPr>
          <a:xfrm>
            <a:off x="877658" y="2102271"/>
            <a:ext cx="2152765" cy="3562112"/>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12" name="Text Placeholder 9">
            <a:extLst>
              <a:ext uri="{FF2B5EF4-FFF2-40B4-BE49-F238E27FC236}">
                <a16:creationId xmlns:a16="http://schemas.microsoft.com/office/drawing/2014/main" id="{7AACC8C0-0D02-450C-A4FB-05C1A86E40A1}"/>
              </a:ext>
            </a:extLst>
          </p:cNvPr>
          <p:cNvSpPr>
            <a:spLocks noGrp="1"/>
          </p:cNvSpPr>
          <p:nvPr>
            <p:ph type="body" sz="quarter" idx="10" hasCustomPrompt="1"/>
          </p:nvPr>
        </p:nvSpPr>
        <p:spPr>
          <a:xfrm>
            <a:off x="323531" y="339510"/>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199585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21" Type="http://schemas.openxmlformats.org/officeDocument/2006/relationships/theme" Target="../theme/theme2.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75" r:id="rId3"/>
    <p:sldLayoutId id="2147483676"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9" r:id="rId14"/>
    <p:sldLayoutId id="2147483688" r:id="rId15"/>
    <p:sldLayoutId id="2147483687" r:id="rId16"/>
    <p:sldLayoutId id="2147483671" r:id="rId17"/>
    <p:sldLayoutId id="2147483672" r:id="rId18"/>
    <p:sldLayoutId id="2147483694" r:id="rId19"/>
    <p:sldLayoutId id="2147483695" r:id="rId20"/>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6.png"/><Relationship Id="rId5" Type="http://schemas.microsoft.com/office/2007/relationships/hdphoto" Target="../media/hdphoto2.wdp"/><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9.png"/><Relationship Id="rId5" Type="http://schemas.microsoft.com/office/2007/relationships/hdphoto" Target="../media/hdphoto4.wdp"/><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3B4C724-0776-4328-8F0A-B72DA1579537}"/>
              </a:ext>
            </a:extLst>
          </p:cNvPr>
          <p:cNvSpPr txBox="1"/>
          <p:nvPr/>
        </p:nvSpPr>
        <p:spPr>
          <a:xfrm>
            <a:off x="2" y="4973219"/>
            <a:ext cx="12191999" cy="923330"/>
          </a:xfrm>
          <a:prstGeom prst="rect">
            <a:avLst/>
          </a:prstGeom>
          <a:solidFill>
            <a:srgbClr val="1B2143"/>
          </a:solidFill>
        </p:spPr>
        <p:txBody>
          <a:bodyPr wrap="square" rtlCol="0" anchor="ctr">
            <a:spAutoFit/>
          </a:bodyPr>
          <a:lstStyle/>
          <a:p>
            <a:pPr algn="ctr"/>
            <a:r>
              <a:rPr lang="az-Latn-AZ" sz="5400" b="1" dirty="0">
                <a:solidFill>
                  <a:schemeClr val="bg1"/>
                </a:solidFill>
                <a:latin typeface="+mj-lt"/>
              </a:rPr>
              <a:t>K O B   K L A S T E R</a:t>
            </a:r>
            <a:endParaRPr lang="ko-KR" altLang="en-US" sz="5400" b="1" dirty="0">
              <a:solidFill>
                <a:schemeClr val="bg1"/>
              </a:solidFill>
              <a:latin typeface="+mj-lt"/>
              <a:cs typeface="Arial" pitchFamily="34" charset="0"/>
            </a:endParaRPr>
          </a:p>
        </p:txBody>
      </p:sp>
      <p:sp>
        <p:nvSpPr>
          <p:cNvPr id="9" name="TextBox 8">
            <a:extLst>
              <a:ext uri="{FF2B5EF4-FFF2-40B4-BE49-F238E27FC236}">
                <a16:creationId xmlns:a16="http://schemas.microsoft.com/office/drawing/2014/main" id="{2B6167FF-AD5E-41E4-8385-3024DC936CF2}"/>
              </a:ext>
            </a:extLst>
          </p:cNvPr>
          <p:cNvSpPr txBox="1"/>
          <p:nvPr/>
        </p:nvSpPr>
        <p:spPr>
          <a:xfrm>
            <a:off x="0" y="5896549"/>
            <a:ext cx="12192000" cy="379656"/>
          </a:xfrm>
          <a:prstGeom prst="rect">
            <a:avLst/>
          </a:prstGeom>
          <a:noFill/>
        </p:spPr>
        <p:txBody>
          <a:bodyPr wrap="square" rtlCol="0" anchor="ctr">
            <a:spAutoFit/>
          </a:bodyPr>
          <a:lstStyle/>
          <a:p>
            <a:pPr algn="ctr"/>
            <a:r>
              <a:rPr lang="az-Latn-AZ" altLang="ko-KR" sz="1867" dirty="0">
                <a:solidFill>
                  <a:schemeClr val="bg1"/>
                </a:solidFill>
                <a:cs typeface="Arial" pitchFamily="34" charset="0"/>
              </a:rPr>
              <a:t>dəstək mexanizmi</a:t>
            </a:r>
            <a:endParaRPr lang="ko-KR" altLang="en-US" sz="1867" dirty="0">
              <a:solidFill>
                <a:schemeClr val="bg1"/>
              </a:solidFill>
              <a:cs typeface="Arial" pitchFamily="34"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36941" t="29009" r="37423" b="32433"/>
          <a:stretch/>
        </p:blipFill>
        <p:spPr>
          <a:xfrm>
            <a:off x="10525570" y="0"/>
            <a:ext cx="1666430" cy="18202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374744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988491" y="69979"/>
            <a:ext cx="2753360" cy="410845"/>
          </a:xfrm>
          <a:prstGeom prst="rect">
            <a:avLst/>
          </a:prstGeom>
        </p:spPr>
        <p:txBody>
          <a:bodyPr vert="horz" wrap="square" lIns="0" tIns="11430" rIns="0" bIns="0" rtlCol="0">
            <a:spAutoFit/>
          </a:bodyPr>
          <a:lstStyle/>
          <a:p>
            <a:pPr marL="12700" marR="5080">
              <a:lnSpc>
                <a:spcPct val="114900"/>
              </a:lnSpc>
              <a:spcBef>
                <a:spcPts val="90"/>
              </a:spcBef>
              <a:tabLst>
                <a:tab pos="875030" algn="l"/>
                <a:tab pos="1002665" algn="l"/>
                <a:tab pos="1848485" algn="l"/>
                <a:tab pos="2042795" algn="l"/>
                <a:tab pos="2570480" algn="l"/>
              </a:tabLst>
            </a:pPr>
            <a:r>
              <a:rPr sz="1100" spc="15" dirty="0">
                <a:latin typeface="Times New Roman"/>
                <a:cs typeface="Times New Roman"/>
              </a:rPr>
              <a:t>Azərbaycan		Respublikası		</a:t>
            </a:r>
            <a:r>
              <a:rPr sz="1100" spc="10" dirty="0">
                <a:latin typeface="Times New Roman"/>
                <a:cs typeface="Times New Roman"/>
              </a:rPr>
              <a:t>İqtisadiyyat </a:t>
            </a:r>
            <a:r>
              <a:rPr sz="1100" spc="-260" dirty="0">
                <a:latin typeface="Times New Roman"/>
                <a:cs typeface="Times New Roman"/>
              </a:rPr>
              <a:t> </a:t>
            </a:r>
            <a:r>
              <a:rPr sz="1100" spc="20" dirty="0">
                <a:latin typeface="Times New Roman"/>
                <a:cs typeface="Times New Roman"/>
              </a:rPr>
              <a:t>N</a:t>
            </a:r>
            <a:r>
              <a:rPr sz="1100" spc="15" dirty="0">
                <a:latin typeface="Times New Roman"/>
                <a:cs typeface="Times New Roman"/>
              </a:rPr>
              <a:t>azir</a:t>
            </a:r>
            <a:r>
              <a:rPr sz="1100" spc="5" dirty="0">
                <a:latin typeface="Times New Roman"/>
                <a:cs typeface="Times New Roman"/>
              </a:rPr>
              <a:t>l</a:t>
            </a:r>
            <a:r>
              <a:rPr sz="1100" dirty="0">
                <a:latin typeface="Times New Roman"/>
                <a:cs typeface="Times New Roman"/>
              </a:rPr>
              <a:t>i</a:t>
            </a:r>
            <a:r>
              <a:rPr sz="1100" spc="25" dirty="0">
                <a:latin typeface="Times New Roman"/>
                <a:cs typeface="Times New Roman"/>
              </a:rPr>
              <a:t>y</a:t>
            </a:r>
            <a:r>
              <a:rPr sz="1100" dirty="0">
                <a:latin typeface="Times New Roman"/>
                <a:cs typeface="Times New Roman"/>
              </a:rPr>
              <a:t>i</a:t>
            </a:r>
            <a:r>
              <a:rPr sz="1100" spc="25" dirty="0">
                <a:latin typeface="Times New Roman"/>
                <a:cs typeface="Times New Roman"/>
              </a:rPr>
              <a:t>n</a:t>
            </a:r>
            <a:r>
              <a:rPr sz="1100" dirty="0">
                <a:latin typeface="Times New Roman"/>
                <a:cs typeface="Times New Roman"/>
              </a:rPr>
              <a:t>i</a:t>
            </a:r>
            <a:r>
              <a:rPr sz="1100" spc="20" dirty="0">
                <a:latin typeface="Times New Roman"/>
                <a:cs typeface="Times New Roman"/>
              </a:rPr>
              <a:t>n</a:t>
            </a:r>
            <a:r>
              <a:rPr sz="1100" dirty="0">
                <a:latin typeface="Times New Roman"/>
                <a:cs typeface="Times New Roman"/>
              </a:rPr>
              <a:t>	</a:t>
            </a:r>
            <a:r>
              <a:rPr sz="1100" spc="20" dirty="0">
                <a:latin typeface="Times New Roman"/>
                <a:cs typeface="Times New Roman"/>
              </a:rPr>
              <a:t>ko</a:t>
            </a:r>
            <a:r>
              <a:rPr sz="1100" dirty="0">
                <a:latin typeface="Times New Roman"/>
                <a:cs typeface="Times New Roman"/>
              </a:rPr>
              <a:t>ll</a:t>
            </a:r>
            <a:r>
              <a:rPr sz="1100" spc="15" dirty="0">
                <a:latin typeface="Times New Roman"/>
                <a:cs typeface="Times New Roman"/>
              </a:rPr>
              <a:t>eg</a:t>
            </a:r>
            <a:r>
              <a:rPr sz="1100" spc="5" dirty="0">
                <a:latin typeface="Times New Roman"/>
                <a:cs typeface="Times New Roman"/>
              </a:rPr>
              <a:t>i</a:t>
            </a:r>
            <a:r>
              <a:rPr sz="1100" spc="15" dirty="0">
                <a:latin typeface="Times New Roman"/>
                <a:cs typeface="Times New Roman"/>
              </a:rPr>
              <a:t>ya</a:t>
            </a:r>
            <a:r>
              <a:rPr sz="1100" spc="25" dirty="0">
                <a:latin typeface="Times New Roman"/>
                <a:cs typeface="Times New Roman"/>
              </a:rPr>
              <a:t>s</a:t>
            </a:r>
            <a:r>
              <a:rPr sz="1100" dirty="0">
                <a:latin typeface="Times New Roman"/>
                <a:cs typeface="Times New Roman"/>
              </a:rPr>
              <a:t>ı</a:t>
            </a:r>
            <a:r>
              <a:rPr sz="1100" spc="20" dirty="0">
                <a:latin typeface="Times New Roman"/>
                <a:cs typeface="Times New Roman"/>
              </a:rPr>
              <a:t>n</a:t>
            </a:r>
            <a:r>
              <a:rPr sz="1100" dirty="0">
                <a:latin typeface="Times New Roman"/>
                <a:cs typeface="Times New Roman"/>
              </a:rPr>
              <a:t>ı</a:t>
            </a:r>
            <a:r>
              <a:rPr sz="1100" spc="20" dirty="0">
                <a:latin typeface="Times New Roman"/>
                <a:cs typeface="Times New Roman"/>
              </a:rPr>
              <a:t>n</a:t>
            </a:r>
            <a:r>
              <a:rPr sz="1100" dirty="0">
                <a:latin typeface="Times New Roman"/>
                <a:cs typeface="Times New Roman"/>
              </a:rPr>
              <a:t>	</a:t>
            </a:r>
            <a:r>
              <a:rPr sz="1100" u="sng" spc="10" dirty="0">
                <a:uFill>
                  <a:solidFill>
                    <a:srgbClr val="000000"/>
                  </a:solidFill>
                </a:uFill>
                <a:latin typeface="Times New Roman"/>
                <a:cs typeface="Times New Roman"/>
              </a:rPr>
              <a:t> </a:t>
            </a:r>
            <a:r>
              <a:rPr sz="1100" u="sng" dirty="0">
                <a:uFill>
                  <a:solidFill>
                    <a:srgbClr val="000000"/>
                  </a:solidFill>
                </a:uFill>
                <a:latin typeface="Times New Roman"/>
                <a:cs typeface="Times New Roman"/>
              </a:rPr>
              <a:t>		</a:t>
            </a:r>
            <a:r>
              <a:rPr sz="1100" dirty="0">
                <a:latin typeface="Times New Roman"/>
                <a:cs typeface="Times New Roman"/>
              </a:rPr>
              <a:t>  </a:t>
            </a:r>
            <a:r>
              <a:rPr sz="1100" spc="-114" dirty="0">
                <a:latin typeface="Times New Roman"/>
                <a:cs typeface="Times New Roman"/>
              </a:rPr>
              <a:t> </a:t>
            </a:r>
            <a:r>
              <a:rPr sz="1100" dirty="0">
                <a:latin typeface="Times New Roman"/>
                <a:cs typeface="Times New Roman"/>
              </a:rPr>
              <a:t>il</a:t>
            </a:r>
            <a:endParaRPr sz="1100">
              <a:latin typeface="Times New Roman"/>
              <a:cs typeface="Times New Roman"/>
            </a:endParaRPr>
          </a:p>
        </p:txBody>
      </p:sp>
      <p:sp>
        <p:nvSpPr>
          <p:cNvPr id="3" name="object 3"/>
          <p:cNvSpPr txBox="1"/>
          <p:nvPr/>
        </p:nvSpPr>
        <p:spPr>
          <a:xfrm>
            <a:off x="2988491" y="456906"/>
            <a:ext cx="2609850" cy="410845"/>
          </a:xfrm>
          <a:prstGeom prst="rect">
            <a:avLst/>
          </a:prstGeom>
        </p:spPr>
        <p:txBody>
          <a:bodyPr vert="horz" wrap="square" lIns="0" tIns="11430" rIns="0" bIns="0" rtlCol="0">
            <a:spAutoFit/>
          </a:bodyPr>
          <a:lstStyle/>
          <a:p>
            <a:pPr marL="12700" marR="5080">
              <a:lnSpc>
                <a:spcPct val="114900"/>
              </a:lnSpc>
              <a:spcBef>
                <a:spcPts val="90"/>
              </a:spcBef>
              <a:tabLst>
                <a:tab pos="866140" algn="l"/>
                <a:tab pos="1592580" algn="l"/>
              </a:tabLst>
            </a:pPr>
            <a:r>
              <a:rPr sz="1100" u="sng" spc="10" dirty="0">
                <a:uFill>
                  <a:solidFill>
                    <a:srgbClr val="000000"/>
                  </a:solidFill>
                </a:uFill>
                <a:latin typeface="Times New Roman"/>
                <a:cs typeface="Times New Roman"/>
              </a:rPr>
              <a:t> 	</a:t>
            </a:r>
            <a:r>
              <a:rPr sz="1100" spc="5" dirty="0">
                <a:latin typeface="Times New Roman"/>
                <a:cs typeface="Times New Roman"/>
              </a:rPr>
              <a:t>tarixli</a:t>
            </a:r>
            <a:r>
              <a:rPr sz="1100" u="sng" spc="5" dirty="0">
                <a:uFill>
                  <a:solidFill>
                    <a:srgbClr val="000000"/>
                  </a:solidFill>
                </a:uFill>
                <a:latin typeface="Times New Roman"/>
                <a:cs typeface="Times New Roman"/>
              </a:rPr>
              <a:t>	</a:t>
            </a:r>
            <a:r>
              <a:rPr sz="1100" spc="15" dirty="0">
                <a:latin typeface="Times New Roman"/>
                <a:cs typeface="Times New Roman"/>
              </a:rPr>
              <a:t>nömrəli</a:t>
            </a:r>
            <a:r>
              <a:rPr sz="1100" spc="-40" dirty="0">
                <a:latin typeface="Times New Roman"/>
                <a:cs typeface="Times New Roman"/>
              </a:rPr>
              <a:t> </a:t>
            </a:r>
            <a:r>
              <a:rPr sz="1100" spc="15" dirty="0">
                <a:latin typeface="Times New Roman"/>
                <a:cs typeface="Times New Roman"/>
              </a:rPr>
              <a:t>qərarı</a:t>
            </a:r>
            <a:r>
              <a:rPr sz="1100" spc="-45" dirty="0">
                <a:latin typeface="Times New Roman"/>
                <a:cs typeface="Times New Roman"/>
              </a:rPr>
              <a:t> </a:t>
            </a:r>
            <a:r>
              <a:rPr sz="1100" spc="10" dirty="0">
                <a:latin typeface="Times New Roman"/>
                <a:cs typeface="Times New Roman"/>
              </a:rPr>
              <a:t>ilə </a:t>
            </a:r>
            <a:r>
              <a:rPr sz="1100" spc="-260" dirty="0">
                <a:latin typeface="Times New Roman"/>
                <a:cs typeface="Times New Roman"/>
              </a:rPr>
              <a:t> </a:t>
            </a:r>
            <a:r>
              <a:rPr sz="1100" spc="10" dirty="0">
                <a:latin typeface="Times New Roman"/>
                <a:cs typeface="Times New Roman"/>
              </a:rPr>
              <a:t>təsdiq</a:t>
            </a:r>
            <a:r>
              <a:rPr sz="1100" spc="-5" dirty="0">
                <a:latin typeface="Times New Roman"/>
                <a:cs typeface="Times New Roman"/>
              </a:rPr>
              <a:t> </a:t>
            </a:r>
            <a:r>
              <a:rPr sz="1100" spc="10" dirty="0">
                <a:latin typeface="Times New Roman"/>
                <a:cs typeface="Times New Roman"/>
              </a:rPr>
              <a:t>edilmişdir</a:t>
            </a:r>
            <a:r>
              <a:rPr sz="1100" spc="5" dirty="0">
                <a:latin typeface="Times New Roman"/>
                <a:cs typeface="Times New Roman"/>
              </a:rPr>
              <a:t> </a:t>
            </a:r>
            <a:r>
              <a:rPr sz="1100" spc="15" dirty="0">
                <a:latin typeface="Times New Roman"/>
                <a:cs typeface="Times New Roman"/>
              </a:rPr>
              <a:t>(Əlavə</a:t>
            </a:r>
            <a:r>
              <a:rPr sz="1100" spc="5" dirty="0">
                <a:latin typeface="Times New Roman"/>
                <a:cs typeface="Times New Roman"/>
              </a:rPr>
              <a:t> </a:t>
            </a:r>
            <a:r>
              <a:rPr sz="1100" spc="15" dirty="0">
                <a:latin typeface="Times New Roman"/>
                <a:cs typeface="Times New Roman"/>
              </a:rPr>
              <a:t>nömrə</a:t>
            </a:r>
            <a:r>
              <a:rPr sz="1100" spc="-65" dirty="0">
                <a:latin typeface="Times New Roman"/>
                <a:cs typeface="Times New Roman"/>
              </a:rPr>
              <a:t> </a:t>
            </a:r>
            <a:r>
              <a:rPr sz="1100" spc="15" dirty="0">
                <a:latin typeface="Times New Roman"/>
                <a:cs typeface="Times New Roman"/>
              </a:rPr>
              <a:t>8)</a:t>
            </a:r>
            <a:endParaRPr sz="1100">
              <a:latin typeface="Times New Roman"/>
              <a:cs typeface="Times New Roman"/>
            </a:endParaRPr>
          </a:p>
        </p:txBody>
      </p:sp>
      <p:sp>
        <p:nvSpPr>
          <p:cNvPr id="4" name="object 4"/>
          <p:cNvSpPr txBox="1"/>
          <p:nvPr/>
        </p:nvSpPr>
        <p:spPr>
          <a:xfrm>
            <a:off x="932368" y="1251842"/>
            <a:ext cx="4274185" cy="198120"/>
          </a:xfrm>
          <a:prstGeom prst="rect">
            <a:avLst/>
          </a:prstGeom>
        </p:spPr>
        <p:txBody>
          <a:bodyPr vert="horz" wrap="square" lIns="0" tIns="16510" rIns="0" bIns="0" rtlCol="0">
            <a:spAutoFit/>
          </a:bodyPr>
          <a:lstStyle/>
          <a:p>
            <a:pPr marL="12700">
              <a:lnSpc>
                <a:spcPct val="100000"/>
              </a:lnSpc>
              <a:spcBef>
                <a:spcPts val="130"/>
              </a:spcBef>
            </a:pPr>
            <a:r>
              <a:rPr sz="1100" spc="25" dirty="0">
                <a:latin typeface="Times New Roman"/>
                <a:cs typeface="Times New Roman"/>
              </a:rPr>
              <a:t>KOB</a:t>
            </a:r>
            <a:r>
              <a:rPr sz="1100" spc="10" dirty="0">
                <a:latin typeface="Times New Roman"/>
                <a:cs typeface="Times New Roman"/>
              </a:rPr>
              <a:t> klaster</a:t>
            </a:r>
            <a:r>
              <a:rPr sz="1100" spc="5" dirty="0">
                <a:latin typeface="Times New Roman"/>
                <a:cs typeface="Times New Roman"/>
              </a:rPr>
              <a:t> </a:t>
            </a:r>
            <a:r>
              <a:rPr sz="1100" spc="10" dirty="0">
                <a:latin typeface="Times New Roman"/>
                <a:cs typeface="Times New Roman"/>
              </a:rPr>
              <a:t>şirkətinin </a:t>
            </a:r>
            <a:r>
              <a:rPr sz="1100" spc="15" dirty="0">
                <a:latin typeface="Times New Roman"/>
                <a:cs typeface="Times New Roman"/>
              </a:rPr>
              <a:t>şəhadətnaməsinin</a:t>
            </a:r>
            <a:r>
              <a:rPr sz="1100" dirty="0">
                <a:latin typeface="Times New Roman"/>
                <a:cs typeface="Times New Roman"/>
              </a:rPr>
              <a:t> </a:t>
            </a:r>
            <a:r>
              <a:rPr sz="1100" spc="15" dirty="0">
                <a:latin typeface="Times New Roman"/>
                <a:cs typeface="Times New Roman"/>
              </a:rPr>
              <a:t>verilməsi</a:t>
            </a:r>
            <a:r>
              <a:rPr sz="1100" spc="-5" dirty="0">
                <a:latin typeface="Times New Roman"/>
                <a:cs typeface="Times New Roman"/>
              </a:rPr>
              <a:t> </a:t>
            </a:r>
            <a:r>
              <a:rPr sz="1100" spc="15" dirty="0">
                <a:latin typeface="Times New Roman"/>
                <a:cs typeface="Times New Roman"/>
              </a:rPr>
              <a:t>üçün ərizənin</a:t>
            </a:r>
            <a:r>
              <a:rPr sz="1100" dirty="0">
                <a:latin typeface="Times New Roman"/>
                <a:cs typeface="Times New Roman"/>
              </a:rPr>
              <a:t> </a:t>
            </a:r>
            <a:r>
              <a:rPr sz="1100" spc="15" dirty="0">
                <a:latin typeface="Times New Roman"/>
                <a:cs typeface="Times New Roman"/>
              </a:rPr>
              <a:t>forması</a:t>
            </a:r>
            <a:endParaRPr sz="1100">
              <a:latin typeface="Times New Roman"/>
              <a:cs typeface="Times New Roman"/>
            </a:endParaRPr>
          </a:p>
        </p:txBody>
      </p:sp>
      <p:sp>
        <p:nvSpPr>
          <p:cNvPr id="5" name="object 5"/>
          <p:cNvSpPr txBox="1"/>
          <p:nvPr/>
        </p:nvSpPr>
        <p:spPr>
          <a:xfrm>
            <a:off x="2311405" y="1821332"/>
            <a:ext cx="1533525" cy="168910"/>
          </a:xfrm>
          <a:prstGeom prst="rect">
            <a:avLst/>
          </a:prstGeom>
        </p:spPr>
        <p:txBody>
          <a:bodyPr vert="horz" wrap="square" lIns="0" tIns="17780" rIns="0" bIns="0" rtlCol="0">
            <a:spAutoFit/>
          </a:bodyPr>
          <a:lstStyle/>
          <a:p>
            <a:pPr marL="12700">
              <a:lnSpc>
                <a:spcPct val="100000"/>
              </a:lnSpc>
              <a:spcBef>
                <a:spcPts val="140"/>
              </a:spcBef>
            </a:pPr>
            <a:r>
              <a:rPr sz="900" spc="15" dirty="0">
                <a:latin typeface="Times New Roman"/>
                <a:cs typeface="Times New Roman"/>
              </a:rPr>
              <a:t>(müraciət</a:t>
            </a:r>
            <a:r>
              <a:rPr sz="900" dirty="0">
                <a:latin typeface="Times New Roman"/>
                <a:cs typeface="Times New Roman"/>
              </a:rPr>
              <a:t> </a:t>
            </a:r>
            <a:r>
              <a:rPr sz="900" spc="20" dirty="0">
                <a:latin typeface="Times New Roman"/>
                <a:cs typeface="Times New Roman"/>
              </a:rPr>
              <a:t>olunan</a:t>
            </a:r>
            <a:r>
              <a:rPr sz="900" spc="-10" dirty="0">
                <a:latin typeface="Times New Roman"/>
                <a:cs typeface="Times New Roman"/>
              </a:rPr>
              <a:t> </a:t>
            </a:r>
            <a:r>
              <a:rPr sz="900" spc="15" dirty="0">
                <a:latin typeface="Times New Roman"/>
                <a:cs typeface="Times New Roman"/>
              </a:rPr>
              <a:t>təşkilatın</a:t>
            </a:r>
            <a:r>
              <a:rPr sz="900" spc="-5" dirty="0">
                <a:latin typeface="Times New Roman"/>
                <a:cs typeface="Times New Roman"/>
              </a:rPr>
              <a:t> </a:t>
            </a:r>
            <a:r>
              <a:rPr sz="900" spc="15" dirty="0">
                <a:latin typeface="Times New Roman"/>
                <a:cs typeface="Times New Roman"/>
              </a:rPr>
              <a:t>adı)</a:t>
            </a:r>
            <a:endParaRPr sz="900">
              <a:latin typeface="Times New Roman"/>
              <a:cs typeface="Times New Roman"/>
            </a:endParaRPr>
          </a:p>
        </p:txBody>
      </p:sp>
      <p:sp>
        <p:nvSpPr>
          <p:cNvPr id="6" name="object 6"/>
          <p:cNvSpPr txBox="1"/>
          <p:nvPr/>
        </p:nvSpPr>
        <p:spPr>
          <a:xfrm>
            <a:off x="1432695" y="2174956"/>
            <a:ext cx="3291840" cy="198120"/>
          </a:xfrm>
          <a:prstGeom prst="rect">
            <a:avLst/>
          </a:prstGeom>
        </p:spPr>
        <p:txBody>
          <a:bodyPr vert="horz" wrap="square" lIns="0" tIns="16510" rIns="0" bIns="0" rtlCol="0">
            <a:spAutoFit/>
          </a:bodyPr>
          <a:lstStyle/>
          <a:p>
            <a:pPr marL="12700">
              <a:lnSpc>
                <a:spcPct val="100000"/>
              </a:lnSpc>
              <a:spcBef>
                <a:spcPts val="130"/>
              </a:spcBef>
            </a:pPr>
            <a:r>
              <a:rPr sz="1100" spc="25" dirty="0">
                <a:latin typeface="Times New Roman"/>
                <a:cs typeface="Times New Roman"/>
              </a:rPr>
              <a:t>KOB</a:t>
            </a:r>
            <a:r>
              <a:rPr sz="1100" spc="5" dirty="0">
                <a:latin typeface="Times New Roman"/>
                <a:cs typeface="Times New Roman"/>
              </a:rPr>
              <a:t> </a:t>
            </a:r>
            <a:r>
              <a:rPr sz="1100" spc="10" dirty="0">
                <a:latin typeface="Times New Roman"/>
                <a:cs typeface="Times New Roman"/>
              </a:rPr>
              <a:t>klaster</a:t>
            </a:r>
            <a:r>
              <a:rPr sz="1100" spc="5" dirty="0">
                <a:latin typeface="Times New Roman"/>
                <a:cs typeface="Times New Roman"/>
              </a:rPr>
              <a:t> </a:t>
            </a:r>
            <a:r>
              <a:rPr sz="1100" spc="10" dirty="0">
                <a:latin typeface="Times New Roman"/>
                <a:cs typeface="Times New Roman"/>
              </a:rPr>
              <a:t>şirkətinin</a:t>
            </a:r>
            <a:r>
              <a:rPr sz="1100" spc="5" dirty="0">
                <a:latin typeface="Times New Roman"/>
                <a:cs typeface="Times New Roman"/>
              </a:rPr>
              <a:t> </a:t>
            </a:r>
            <a:r>
              <a:rPr sz="1100" spc="15" dirty="0">
                <a:latin typeface="Times New Roman"/>
                <a:cs typeface="Times New Roman"/>
              </a:rPr>
              <a:t>şəhadətnaməsinin</a:t>
            </a:r>
            <a:r>
              <a:rPr sz="1100" dirty="0">
                <a:latin typeface="Times New Roman"/>
                <a:cs typeface="Times New Roman"/>
              </a:rPr>
              <a:t> </a:t>
            </a:r>
            <a:r>
              <a:rPr sz="1100" spc="15" dirty="0">
                <a:latin typeface="Times New Roman"/>
                <a:cs typeface="Times New Roman"/>
              </a:rPr>
              <a:t>verilməsi</a:t>
            </a:r>
            <a:r>
              <a:rPr sz="1100" spc="-10" dirty="0">
                <a:latin typeface="Times New Roman"/>
                <a:cs typeface="Times New Roman"/>
              </a:rPr>
              <a:t> </a:t>
            </a:r>
            <a:r>
              <a:rPr sz="1100" spc="15" dirty="0">
                <a:latin typeface="Times New Roman"/>
                <a:cs typeface="Times New Roman"/>
              </a:rPr>
              <a:t>üçün</a:t>
            </a:r>
            <a:endParaRPr sz="1100">
              <a:latin typeface="Times New Roman"/>
              <a:cs typeface="Times New Roman"/>
            </a:endParaRPr>
          </a:p>
        </p:txBody>
      </p:sp>
      <p:sp>
        <p:nvSpPr>
          <p:cNvPr id="7" name="object 7"/>
          <p:cNvSpPr txBox="1"/>
          <p:nvPr/>
        </p:nvSpPr>
        <p:spPr>
          <a:xfrm>
            <a:off x="2845964" y="2564878"/>
            <a:ext cx="467359" cy="198120"/>
          </a:xfrm>
          <a:prstGeom prst="rect">
            <a:avLst/>
          </a:prstGeom>
        </p:spPr>
        <p:txBody>
          <a:bodyPr vert="horz" wrap="square" lIns="0" tIns="16510" rIns="0" bIns="0" rtlCol="0">
            <a:spAutoFit/>
          </a:bodyPr>
          <a:lstStyle/>
          <a:p>
            <a:pPr marL="12700">
              <a:lnSpc>
                <a:spcPct val="100000"/>
              </a:lnSpc>
              <a:spcBef>
                <a:spcPts val="130"/>
              </a:spcBef>
            </a:pPr>
            <a:r>
              <a:rPr sz="1100" spc="20" dirty="0">
                <a:latin typeface="Times New Roman"/>
                <a:cs typeface="Times New Roman"/>
              </a:rPr>
              <a:t>ƏRİZƏ</a:t>
            </a:r>
            <a:endParaRPr sz="1100">
              <a:latin typeface="Times New Roman"/>
              <a:cs typeface="Times New Roman"/>
            </a:endParaRPr>
          </a:p>
        </p:txBody>
      </p:sp>
      <p:sp>
        <p:nvSpPr>
          <p:cNvPr id="8" name="object 8"/>
          <p:cNvSpPr txBox="1"/>
          <p:nvPr/>
        </p:nvSpPr>
        <p:spPr>
          <a:xfrm>
            <a:off x="419929" y="2953003"/>
            <a:ext cx="1878964" cy="198120"/>
          </a:xfrm>
          <a:prstGeom prst="rect">
            <a:avLst/>
          </a:prstGeom>
        </p:spPr>
        <p:txBody>
          <a:bodyPr vert="horz" wrap="square" lIns="0" tIns="16510" rIns="0" bIns="0" rtlCol="0">
            <a:spAutoFit/>
          </a:bodyPr>
          <a:lstStyle/>
          <a:p>
            <a:pPr marL="12700">
              <a:lnSpc>
                <a:spcPct val="100000"/>
              </a:lnSpc>
              <a:spcBef>
                <a:spcPts val="130"/>
              </a:spcBef>
            </a:pPr>
            <a:r>
              <a:rPr sz="1100" spc="-80" dirty="0">
                <a:latin typeface="Times New Roman"/>
                <a:cs typeface="Times New Roman"/>
              </a:rPr>
              <a:t>1.</a:t>
            </a:r>
            <a:r>
              <a:rPr sz="1100" spc="75" dirty="0">
                <a:latin typeface="Times New Roman"/>
                <a:cs typeface="Times New Roman"/>
              </a:rPr>
              <a:t> </a:t>
            </a:r>
            <a:r>
              <a:rPr sz="1100" spc="10" dirty="0">
                <a:latin typeface="Times New Roman"/>
                <a:cs typeface="Times New Roman"/>
              </a:rPr>
              <a:t>Ərizəçi</a:t>
            </a:r>
            <a:r>
              <a:rPr sz="1100" spc="-15" dirty="0">
                <a:latin typeface="Times New Roman"/>
                <a:cs typeface="Times New Roman"/>
              </a:rPr>
              <a:t> </a:t>
            </a:r>
            <a:r>
              <a:rPr sz="1100" spc="15" dirty="0">
                <a:latin typeface="Times New Roman"/>
                <a:cs typeface="Times New Roman"/>
              </a:rPr>
              <a:t>haqqında</a:t>
            </a:r>
            <a:r>
              <a:rPr sz="1100" spc="-55" dirty="0">
                <a:latin typeface="Times New Roman"/>
                <a:cs typeface="Times New Roman"/>
              </a:rPr>
              <a:t> </a:t>
            </a:r>
            <a:r>
              <a:rPr sz="1100" spc="15" dirty="0">
                <a:latin typeface="Times New Roman"/>
                <a:cs typeface="Times New Roman"/>
              </a:rPr>
              <a:t>məlumatlar:</a:t>
            </a:r>
            <a:endParaRPr sz="1100">
              <a:latin typeface="Times New Roman"/>
              <a:cs typeface="Times New Roman"/>
            </a:endParaRPr>
          </a:p>
        </p:txBody>
      </p:sp>
      <p:sp>
        <p:nvSpPr>
          <p:cNvPr id="9" name="object 9"/>
          <p:cNvSpPr txBox="1"/>
          <p:nvPr/>
        </p:nvSpPr>
        <p:spPr>
          <a:xfrm>
            <a:off x="419929" y="3342805"/>
            <a:ext cx="5364480" cy="198120"/>
          </a:xfrm>
          <a:prstGeom prst="rect">
            <a:avLst/>
          </a:prstGeom>
        </p:spPr>
        <p:txBody>
          <a:bodyPr vert="horz" wrap="square" lIns="0" tIns="16510" rIns="0" bIns="0" rtlCol="0">
            <a:spAutoFit/>
          </a:bodyPr>
          <a:lstStyle/>
          <a:p>
            <a:pPr marL="12700">
              <a:lnSpc>
                <a:spcPct val="100000"/>
              </a:lnSpc>
              <a:spcBef>
                <a:spcPts val="130"/>
              </a:spcBef>
              <a:tabLst>
                <a:tab pos="5351145" algn="l"/>
              </a:tabLst>
            </a:pPr>
            <a:r>
              <a:rPr sz="1100" spc="-45" dirty="0">
                <a:latin typeface="Times New Roman"/>
                <a:cs typeface="Times New Roman"/>
              </a:rPr>
              <a:t>1.1</a:t>
            </a:r>
            <a:r>
              <a:rPr sz="1100" spc="-20" dirty="0">
                <a:latin typeface="Times New Roman"/>
                <a:cs typeface="Times New Roman"/>
              </a:rPr>
              <a:t>.</a:t>
            </a:r>
            <a:r>
              <a:rPr sz="1100" spc="15" dirty="0">
                <a:latin typeface="Times New Roman"/>
                <a:cs typeface="Times New Roman"/>
              </a:rPr>
              <a:t> </a:t>
            </a:r>
            <a:r>
              <a:rPr sz="1100" spc="60" dirty="0">
                <a:latin typeface="Times New Roman"/>
                <a:cs typeface="Times New Roman"/>
              </a:rPr>
              <a:t>H</a:t>
            </a:r>
            <a:r>
              <a:rPr sz="1100" spc="35" dirty="0">
                <a:latin typeface="Times New Roman"/>
                <a:cs typeface="Times New Roman"/>
              </a:rPr>
              <a:t>ü</a:t>
            </a:r>
            <a:r>
              <a:rPr sz="1100" spc="40" dirty="0">
                <a:latin typeface="Times New Roman"/>
                <a:cs typeface="Times New Roman"/>
              </a:rPr>
              <a:t>q</a:t>
            </a:r>
            <a:r>
              <a:rPr sz="1100" spc="45" dirty="0">
                <a:latin typeface="Times New Roman"/>
                <a:cs typeface="Times New Roman"/>
              </a:rPr>
              <a:t>u</a:t>
            </a:r>
            <a:r>
              <a:rPr sz="1100" spc="40" dirty="0">
                <a:latin typeface="Times New Roman"/>
                <a:cs typeface="Times New Roman"/>
              </a:rPr>
              <a:t>q</a:t>
            </a:r>
            <a:r>
              <a:rPr sz="1100" spc="25" dirty="0">
                <a:latin typeface="Times New Roman"/>
                <a:cs typeface="Times New Roman"/>
              </a:rPr>
              <a:t>i</a:t>
            </a:r>
            <a:r>
              <a:rPr sz="1100" spc="-85" dirty="0">
                <a:latin typeface="Times New Roman"/>
                <a:cs typeface="Times New Roman"/>
              </a:rPr>
              <a:t> </a:t>
            </a:r>
            <a:r>
              <a:rPr sz="1100" spc="30" dirty="0">
                <a:latin typeface="Times New Roman"/>
                <a:cs typeface="Times New Roman"/>
              </a:rPr>
              <a:t>şəxsi</a:t>
            </a:r>
            <a:r>
              <a:rPr sz="1100" spc="45" dirty="0">
                <a:latin typeface="Times New Roman"/>
                <a:cs typeface="Times New Roman"/>
              </a:rPr>
              <a:t>n</a:t>
            </a:r>
            <a:r>
              <a:rPr sz="1100" spc="-80" dirty="0">
                <a:latin typeface="Times New Roman"/>
                <a:cs typeface="Times New Roman"/>
              </a:rPr>
              <a:t> </a:t>
            </a:r>
            <a:r>
              <a:rPr sz="1100" spc="45" dirty="0">
                <a:latin typeface="Times New Roman"/>
                <a:cs typeface="Times New Roman"/>
              </a:rPr>
              <a:t>tam</a:t>
            </a:r>
            <a:r>
              <a:rPr sz="1100" spc="-85" dirty="0">
                <a:latin typeface="Times New Roman"/>
                <a:cs typeface="Times New Roman"/>
              </a:rPr>
              <a:t> </a:t>
            </a:r>
            <a:r>
              <a:rPr sz="1100" spc="40" dirty="0">
                <a:latin typeface="Times New Roman"/>
                <a:cs typeface="Times New Roman"/>
              </a:rPr>
              <a:t>a</a:t>
            </a:r>
            <a:r>
              <a:rPr sz="1100" spc="35" dirty="0">
                <a:latin typeface="Times New Roman"/>
                <a:cs typeface="Times New Roman"/>
              </a:rPr>
              <a:t>d</a:t>
            </a:r>
            <a:r>
              <a:rPr sz="1100" spc="25" dirty="0">
                <a:latin typeface="Times New Roman"/>
                <a:cs typeface="Times New Roman"/>
              </a:rPr>
              <a:t>ı</a:t>
            </a:r>
            <a:r>
              <a:rPr sz="1100" spc="-20" dirty="0">
                <a:latin typeface="Times New Roman"/>
                <a:cs typeface="Times New Roman"/>
              </a:rPr>
              <a:t> </a:t>
            </a:r>
            <a:r>
              <a:rPr sz="1100" u="sng" spc="20" dirty="0">
                <a:uFill>
                  <a:solidFill>
                    <a:srgbClr val="000000"/>
                  </a:solidFill>
                </a:uFill>
                <a:latin typeface="Times New Roman"/>
                <a:cs typeface="Times New Roman"/>
              </a:rPr>
              <a:t> </a:t>
            </a:r>
            <a:r>
              <a:rPr sz="1100" u="sng" dirty="0">
                <a:uFill>
                  <a:solidFill>
                    <a:srgbClr val="000000"/>
                  </a:solidFill>
                </a:uFill>
                <a:latin typeface="Times New Roman"/>
                <a:cs typeface="Times New Roman"/>
              </a:rPr>
              <a:t>	</a:t>
            </a:r>
            <a:endParaRPr sz="1100">
              <a:latin typeface="Times New Roman"/>
              <a:cs typeface="Times New Roman"/>
            </a:endParaRPr>
          </a:p>
        </p:txBody>
      </p:sp>
      <p:sp>
        <p:nvSpPr>
          <p:cNvPr id="10" name="object 10"/>
          <p:cNvSpPr txBox="1"/>
          <p:nvPr/>
        </p:nvSpPr>
        <p:spPr>
          <a:xfrm>
            <a:off x="419929" y="3872006"/>
            <a:ext cx="11478895" cy="741045"/>
          </a:xfrm>
          <a:prstGeom prst="rect">
            <a:avLst/>
          </a:prstGeom>
        </p:spPr>
        <p:txBody>
          <a:bodyPr vert="horz" wrap="square" lIns="0" tIns="48895" rIns="0" bIns="0" rtlCol="0">
            <a:spAutoFit/>
          </a:bodyPr>
          <a:lstStyle/>
          <a:p>
            <a:pPr marL="6050280">
              <a:lnSpc>
                <a:spcPct val="100000"/>
              </a:lnSpc>
              <a:spcBef>
                <a:spcPts val="385"/>
              </a:spcBef>
            </a:pPr>
            <a:r>
              <a:rPr sz="1050" b="1" dirty="0">
                <a:latin typeface="Arial"/>
                <a:cs typeface="Arial"/>
              </a:rPr>
              <a:t>Qeyd:</a:t>
            </a:r>
            <a:r>
              <a:rPr sz="1050" b="1" spc="20" dirty="0">
                <a:latin typeface="Arial"/>
                <a:cs typeface="Arial"/>
              </a:rPr>
              <a:t> </a:t>
            </a:r>
            <a:r>
              <a:rPr sz="1050" i="1" dirty="0">
                <a:latin typeface="Times New Roman"/>
                <a:cs typeface="Times New Roman"/>
              </a:rPr>
              <a:t>ərizə səlahiyyətli</a:t>
            </a:r>
            <a:r>
              <a:rPr sz="1050" i="1" spc="10" dirty="0">
                <a:latin typeface="Times New Roman"/>
                <a:cs typeface="Times New Roman"/>
              </a:rPr>
              <a:t> </a:t>
            </a:r>
            <a:r>
              <a:rPr sz="1050" i="1" dirty="0">
                <a:latin typeface="Times New Roman"/>
                <a:cs typeface="Times New Roman"/>
              </a:rPr>
              <a:t>nümayəndə</a:t>
            </a:r>
            <a:r>
              <a:rPr sz="1050" i="1" spc="5" dirty="0">
                <a:latin typeface="Times New Roman"/>
                <a:cs typeface="Times New Roman"/>
              </a:rPr>
              <a:t> </a:t>
            </a:r>
            <a:r>
              <a:rPr sz="1050" i="1" dirty="0">
                <a:latin typeface="Times New Roman"/>
                <a:cs typeface="Times New Roman"/>
              </a:rPr>
              <a:t>tərəfindən</a:t>
            </a:r>
            <a:r>
              <a:rPr sz="1050" i="1" spc="10" dirty="0">
                <a:latin typeface="Times New Roman"/>
                <a:cs typeface="Times New Roman"/>
              </a:rPr>
              <a:t> </a:t>
            </a:r>
            <a:r>
              <a:rPr sz="1050" i="1" dirty="0">
                <a:latin typeface="Times New Roman"/>
                <a:cs typeface="Times New Roman"/>
              </a:rPr>
              <a:t>təqdim</a:t>
            </a:r>
            <a:r>
              <a:rPr sz="1050" i="1" spc="10" dirty="0">
                <a:latin typeface="Times New Roman"/>
                <a:cs typeface="Times New Roman"/>
              </a:rPr>
              <a:t> </a:t>
            </a:r>
            <a:r>
              <a:rPr sz="1050" i="1" dirty="0">
                <a:latin typeface="Times New Roman"/>
                <a:cs typeface="Times New Roman"/>
              </a:rPr>
              <a:t>olunduqda</a:t>
            </a:r>
            <a:r>
              <a:rPr sz="1050" i="1" spc="5" dirty="0">
                <a:latin typeface="Times New Roman"/>
                <a:cs typeface="Times New Roman"/>
              </a:rPr>
              <a:t> </a:t>
            </a:r>
            <a:r>
              <a:rPr sz="1050" i="1" dirty="0">
                <a:latin typeface="Times New Roman"/>
                <a:cs typeface="Times New Roman"/>
              </a:rPr>
              <a:t>etibarnamə</a:t>
            </a:r>
            <a:r>
              <a:rPr sz="1050" i="1" spc="5" dirty="0">
                <a:latin typeface="Times New Roman"/>
                <a:cs typeface="Times New Roman"/>
              </a:rPr>
              <a:t> </a:t>
            </a:r>
            <a:r>
              <a:rPr sz="1050" i="1" dirty="0">
                <a:latin typeface="Times New Roman"/>
                <a:cs typeface="Times New Roman"/>
              </a:rPr>
              <a:t>əlavə</a:t>
            </a:r>
            <a:r>
              <a:rPr sz="1050" i="1" spc="5" dirty="0">
                <a:latin typeface="Times New Roman"/>
                <a:cs typeface="Times New Roman"/>
              </a:rPr>
              <a:t> </a:t>
            </a:r>
            <a:r>
              <a:rPr sz="1050" i="1" dirty="0">
                <a:latin typeface="Times New Roman"/>
                <a:cs typeface="Times New Roman"/>
              </a:rPr>
              <a:t>edilir.</a:t>
            </a:r>
            <a:endParaRPr sz="1050">
              <a:latin typeface="Times New Roman"/>
              <a:cs typeface="Times New Roman"/>
            </a:endParaRPr>
          </a:p>
          <a:p>
            <a:pPr marL="12700">
              <a:lnSpc>
                <a:spcPts val="1300"/>
              </a:lnSpc>
              <a:spcBef>
                <a:spcPts val="330"/>
              </a:spcBef>
              <a:tabLst>
                <a:tab pos="5372100" algn="l"/>
              </a:tabLst>
            </a:pPr>
            <a:r>
              <a:rPr sz="1100" spc="-45" dirty="0">
                <a:latin typeface="Times New Roman"/>
                <a:cs typeface="Times New Roman"/>
              </a:rPr>
              <a:t>1.2</a:t>
            </a:r>
            <a:r>
              <a:rPr sz="1100" spc="-20" dirty="0">
                <a:latin typeface="Times New Roman"/>
                <a:cs typeface="Times New Roman"/>
              </a:rPr>
              <a:t>.</a:t>
            </a:r>
            <a:r>
              <a:rPr sz="1100" dirty="0">
                <a:latin typeface="Times New Roman"/>
                <a:cs typeface="Times New Roman"/>
              </a:rPr>
              <a:t> </a:t>
            </a:r>
            <a:r>
              <a:rPr sz="1100" spc="60" dirty="0">
                <a:latin typeface="Times New Roman"/>
                <a:cs typeface="Times New Roman"/>
              </a:rPr>
              <a:t>H</a:t>
            </a:r>
            <a:r>
              <a:rPr sz="1100" spc="35" dirty="0">
                <a:latin typeface="Times New Roman"/>
                <a:cs typeface="Times New Roman"/>
              </a:rPr>
              <a:t>ü</a:t>
            </a:r>
            <a:r>
              <a:rPr sz="1100" spc="40" dirty="0">
                <a:latin typeface="Times New Roman"/>
                <a:cs typeface="Times New Roman"/>
              </a:rPr>
              <a:t>q</a:t>
            </a:r>
            <a:r>
              <a:rPr sz="1100" spc="45" dirty="0">
                <a:latin typeface="Times New Roman"/>
                <a:cs typeface="Times New Roman"/>
              </a:rPr>
              <a:t>u</a:t>
            </a:r>
            <a:r>
              <a:rPr sz="1100" spc="40" dirty="0">
                <a:latin typeface="Times New Roman"/>
                <a:cs typeface="Times New Roman"/>
              </a:rPr>
              <a:t>q</a:t>
            </a:r>
            <a:r>
              <a:rPr sz="1100" spc="25" dirty="0">
                <a:latin typeface="Times New Roman"/>
                <a:cs typeface="Times New Roman"/>
              </a:rPr>
              <a:t>i</a:t>
            </a:r>
            <a:r>
              <a:rPr sz="1100" spc="-85" dirty="0">
                <a:latin typeface="Times New Roman"/>
                <a:cs typeface="Times New Roman"/>
              </a:rPr>
              <a:t> </a:t>
            </a:r>
            <a:r>
              <a:rPr sz="1100" spc="30" dirty="0">
                <a:latin typeface="Times New Roman"/>
                <a:cs typeface="Times New Roman"/>
              </a:rPr>
              <a:t>şəxsi</a:t>
            </a:r>
            <a:r>
              <a:rPr sz="1100" spc="45" dirty="0">
                <a:latin typeface="Times New Roman"/>
                <a:cs typeface="Times New Roman"/>
              </a:rPr>
              <a:t>n</a:t>
            </a:r>
            <a:r>
              <a:rPr sz="1100" spc="-95" dirty="0">
                <a:latin typeface="Times New Roman"/>
                <a:cs typeface="Times New Roman"/>
              </a:rPr>
              <a:t> </a:t>
            </a:r>
            <a:r>
              <a:rPr sz="1100" spc="45" dirty="0">
                <a:latin typeface="Times New Roman"/>
                <a:cs typeface="Times New Roman"/>
              </a:rPr>
              <a:t>h</a:t>
            </a:r>
            <a:r>
              <a:rPr sz="1100" spc="40" dirty="0">
                <a:latin typeface="Times New Roman"/>
                <a:cs typeface="Times New Roman"/>
              </a:rPr>
              <a:t>ü</a:t>
            </a:r>
            <a:r>
              <a:rPr sz="1100" spc="45" dirty="0">
                <a:latin typeface="Times New Roman"/>
                <a:cs typeface="Times New Roman"/>
              </a:rPr>
              <a:t>q</a:t>
            </a:r>
            <a:r>
              <a:rPr sz="1100" spc="40" dirty="0">
                <a:latin typeface="Times New Roman"/>
                <a:cs typeface="Times New Roman"/>
              </a:rPr>
              <a:t>uq</a:t>
            </a:r>
            <a:r>
              <a:rPr sz="1100" spc="25" dirty="0">
                <a:latin typeface="Times New Roman"/>
                <a:cs typeface="Times New Roman"/>
              </a:rPr>
              <a:t>i</a:t>
            </a:r>
            <a:r>
              <a:rPr sz="1100" spc="-80" dirty="0">
                <a:latin typeface="Times New Roman"/>
                <a:cs typeface="Times New Roman"/>
              </a:rPr>
              <a:t> </a:t>
            </a:r>
            <a:r>
              <a:rPr sz="1100" spc="40" dirty="0">
                <a:latin typeface="Times New Roman"/>
                <a:cs typeface="Times New Roman"/>
              </a:rPr>
              <a:t>ünv</a:t>
            </a:r>
            <a:r>
              <a:rPr sz="1100" spc="45" dirty="0">
                <a:latin typeface="Times New Roman"/>
                <a:cs typeface="Times New Roman"/>
              </a:rPr>
              <a:t>a</a:t>
            </a:r>
            <a:r>
              <a:rPr sz="1100" spc="40" dirty="0">
                <a:latin typeface="Times New Roman"/>
                <a:cs typeface="Times New Roman"/>
              </a:rPr>
              <a:t>n</a:t>
            </a:r>
            <a:r>
              <a:rPr sz="1100" spc="25" dirty="0">
                <a:latin typeface="Times New Roman"/>
                <a:cs typeface="Times New Roman"/>
              </a:rPr>
              <a:t>ı</a:t>
            </a:r>
            <a:r>
              <a:rPr sz="1100" spc="-25" dirty="0">
                <a:latin typeface="Times New Roman"/>
                <a:cs typeface="Times New Roman"/>
              </a:rPr>
              <a:t> </a:t>
            </a:r>
            <a:r>
              <a:rPr sz="1100" u="sng" spc="20" dirty="0">
                <a:uFill>
                  <a:solidFill>
                    <a:srgbClr val="000000"/>
                  </a:solidFill>
                </a:uFill>
                <a:latin typeface="Times New Roman"/>
                <a:cs typeface="Times New Roman"/>
              </a:rPr>
              <a:t> </a:t>
            </a:r>
            <a:r>
              <a:rPr sz="1100" u="sng" dirty="0">
                <a:uFill>
                  <a:solidFill>
                    <a:srgbClr val="000000"/>
                  </a:solidFill>
                </a:uFill>
                <a:latin typeface="Times New Roman"/>
                <a:cs typeface="Times New Roman"/>
              </a:rPr>
              <a:t>	</a:t>
            </a:r>
            <a:endParaRPr sz="1100">
              <a:latin typeface="Times New Roman"/>
              <a:cs typeface="Times New Roman"/>
            </a:endParaRPr>
          </a:p>
          <a:p>
            <a:pPr marL="6071870">
              <a:lnSpc>
                <a:spcPts val="1240"/>
              </a:lnSpc>
              <a:tabLst>
                <a:tab pos="11465560" algn="l"/>
              </a:tabLst>
            </a:pPr>
            <a:r>
              <a:rPr sz="1050" spc="-55" dirty="0">
                <a:latin typeface="Times New Roman"/>
                <a:cs typeface="Times New Roman"/>
              </a:rPr>
              <a:t>3.</a:t>
            </a:r>
            <a:r>
              <a:rPr sz="1050" spc="90" dirty="0">
                <a:latin typeface="Times New Roman"/>
                <a:cs typeface="Times New Roman"/>
              </a:rPr>
              <a:t> </a:t>
            </a:r>
            <a:r>
              <a:rPr sz="1050" spc="55" dirty="0">
                <a:latin typeface="Times New Roman"/>
                <a:cs typeface="Times New Roman"/>
              </a:rPr>
              <a:t>Hüquqi</a:t>
            </a:r>
            <a:r>
              <a:rPr sz="1050" spc="5" dirty="0">
                <a:latin typeface="Times New Roman"/>
                <a:cs typeface="Times New Roman"/>
              </a:rPr>
              <a:t> </a:t>
            </a:r>
            <a:r>
              <a:rPr sz="1050" spc="45" dirty="0">
                <a:latin typeface="Times New Roman"/>
                <a:cs typeface="Times New Roman"/>
              </a:rPr>
              <a:t>şəxsin</a:t>
            </a:r>
            <a:r>
              <a:rPr sz="1050" spc="20" dirty="0">
                <a:latin typeface="Times New Roman"/>
                <a:cs typeface="Times New Roman"/>
              </a:rPr>
              <a:t> </a:t>
            </a:r>
            <a:r>
              <a:rPr sz="1050" spc="50" dirty="0">
                <a:latin typeface="Times New Roman"/>
                <a:cs typeface="Times New Roman"/>
              </a:rPr>
              <a:t>qanuni</a:t>
            </a:r>
            <a:r>
              <a:rPr sz="1050" spc="140" dirty="0">
                <a:latin typeface="Times New Roman"/>
                <a:cs typeface="Times New Roman"/>
              </a:rPr>
              <a:t> </a:t>
            </a:r>
            <a:r>
              <a:rPr sz="1050" spc="40" dirty="0">
                <a:latin typeface="Times New Roman"/>
                <a:cs typeface="Times New Roman"/>
              </a:rPr>
              <a:t>təmsilçisinin</a:t>
            </a:r>
            <a:r>
              <a:rPr sz="1050" u="sng" spc="40" dirty="0">
                <a:uFill>
                  <a:solidFill>
                    <a:srgbClr val="000000"/>
                  </a:solidFill>
                </a:uFill>
                <a:latin typeface="Times New Roman"/>
                <a:cs typeface="Times New Roman"/>
              </a:rPr>
              <a:t> 	</a:t>
            </a:r>
            <a:endParaRPr sz="1050">
              <a:latin typeface="Times New Roman"/>
              <a:cs typeface="Times New Roman"/>
            </a:endParaRPr>
          </a:p>
          <a:p>
            <a:pPr marR="1290955" algn="r">
              <a:lnSpc>
                <a:spcPct val="100000"/>
              </a:lnSpc>
              <a:spcBef>
                <a:spcPts val="190"/>
              </a:spcBef>
            </a:pPr>
            <a:r>
              <a:rPr sz="850" spc="40" dirty="0">
                <a:latin typeface="Times New Roman"/>
                <a:cs typeface="Times New Roman"/>
              </a:rPr>
              <a:t>(vəzifəsi,</a:t>
            </a:r>
            <a:r>
              <a:rPr sz="850" spc="10" dirty="0">
                <a:latin typeface="Times New Roman"/>
                <a:cs typeface="Times New Roman"/>
              </a:rPr>
              <a:t> </a:t>
            </a:r>
            <a:r>
              <a:rPr sz="850" spc="45" dirty="0">
                <a:latin typeface="Times New Roman"/>
                <a:cs typeface="Times New Roman"/>
              </a:rPr>
              <a:t>soyadı,</a:t>
            </a:r>
            <a:r>
              <a:rPr sz="850" spc="5" dirty="0">
                <a:latin typeface="Times New Roman"/>
                <a:cs typeface="Times New Roman"/>
              </a:rPr>
              <a:t> </a:t>
            </a:r>
            <a:r>
              <a:rPr sz="850" spc="40" dirty="0">
                <a:latin typeface="Times New Roman"/>
                <a:cs typeface="Times New Roman"/>
              </a:rPr>
              <a:t>adı)</a:t>
            </a:r>
            <a:endParaRPr sz="850">
              <a:latin typeface="Times New Roman"/>
              <a:cs typeface="Times New Roman"/>
            </a:endParaRPr>
          </a:p>
        </p:txBody>
      </p:sp>
      <p:sp>
        <p:nvSpPr>
          <p:cNvPr id="11" name="object 11"/>
          <p:cNvSpPr txBox="1"/>
          <p:nvPr/>
        </p:nvSpPr>
        <p:spPr>
          <a:xfrm>
            <a:off x="419929" y="4872664"/>
            <a:ext cx="5385435" cy="198120"/>
          </a:xfrm>
          <a:prstGeom prst="rect">
            <a:avLst/>
          </a:prstGeom>
        </p:spPr>
        <p:txBody>
          <a:bodyPr vert="horz" wrap="square" lIns="0" tIns="16510" rIns="0" bIns="0" rtlCol="0">
            <a:spAutoFit/>
          </a:bodyPr>
          <a:lstStyle/>
          <a:p>
            <a:pPr marL="12700">
              <a:lnSpc>
                <a:spcPct val="100000"/>
              </a:lnSpc>
              <a:spcBef>
                <a:spcPts val="130"/>
              </a:spcBef>
              <a:tabLst>
                <a:tab pos="5372100" algn="l"/>
              </a:tabLst>
            </a:pPr>
            <a:r>
              <a:rPr sz="1100" spc="-45" dirty="0">
                <a:latin typeface="Times New Roman"/>
                <a:cs typeface="Times New Roman"/>
              </a:rPr>
              <a:t>1.3</a:t>
            </a:r>
            <a:r>
              <a:rPr sz="1100" spc="-20" dirty="0">
                <a:latin typeface="Times New Roman"/>
                <a:cs typeface="Times New Roman"/>
              </a:rPr>
              <a:t>. </a:t>
            </a:r>
            <a:r>
              <a:rPr sz="1100" spc="20" dirty="0">
                <a:latin typeface="Times New Roman"/>
                <a:cs typeface="Times New Roman"/>
              </a:rPr>
              <a:t>H</a:t>
            </a:r>
            <a:r>
              <a:rPr sz="1100" spc="15" dirty="0">
                <a:latin typeface="Times New Roman"/>
                <a:cs typeface="Times New Roman"/>
              </a:rPr>
              <a:t>üquqi</a:t>
            </a:r>
            <a:r>
              <a:rPr sz="1100" spc="-5" dirty="0">
                <a:latin typeface="Times New Roman"/>
                <a:cs typeface="Times New Roman"/>
              </a:rPr>
              <a:t> </a:t>
            </a:r>
            <a:r>
              <a:rPr sz="1100" spc="10" dirty="0">
                <a:latin typeface="Times New Roman"/>
                <a:cs typeface="Times New Roman"/>
              </a:rPr>
              <a:t>ş</a:t>
            </a:r>
            <a:r>
              <a:rPr sz="1100" spc="15" dirty="0">
                <a:latin typeface="Times New Roman"/>
                <a:cs typeface="Times New Roman"/>
              </a:rPr>
              <a:t>əxs</a:t>
            </a:r>
            <a:r>
              <a:rPr sz="1100" spc="5" dirty="0">
                <a:latin typeface="Times New Roman"/>
                <a:cs typeface="Times New Roman"/>
              </a:rPr>
              <a:t>i</a:t>
            </a:r>
            <a:r>
              <a:rPr sz="1100" spc="20" dirty="0">
                <a:latin typeface="Times New Roman"/>
                <a:cs typeface="Times New Roman"/>
              </a:rPr>
              <a:t>n</a:t>
            </a:r>
            <a:r>
              <a:rPr sz="1100" spc="-114" dirty="0">
                <a:latin typeface="Times New Roman"/>
                <a:cs typeface="Times New Roman"/>
              </a:rPr>
              <a:t> </a:t>
            </a:r>
            <a:r>
              <a:rPr sz="1100" spc="20" dirty="0">
                <a:latin typeface="Times New Roman"/>
                <a:cs typeface="Times New Roman"/>
              </a:rPr>
              <a:t>VÖ</a:t>
            </a:r>
            <a:r>
              <a:rPr sz="1100" spc="25" dirty="0">
                <a:latin typeface="Times New Roman"/>
                <a:cs typeface="Times New Roman"/>
              </a:rPr>
              <a:t>E</a:t>
            </a:r>
            <a:r>
              <a:rPr sz="1100" spc="20" dirty="0">
                <a:latin typeface="Times New Roman"/>
                <a:cs typeface="Times New Roman"/>
              </a:rPr>
              <a:t>N</a:t>
            </a:r>
            <a:r>
              <a:rPr sz="1100" spc="15" dirty="0">
                <a:latin typeface="Times New Roman"/>
                <a:cs typeface="Times New Roman"/>
              </a:rPr>
              <a:t>-ni</a:t>
            </a:r>
            <a:r>
              <a:rPr sz="1100" spc="-65" dirty="0">
                <a:latin typeface="Times New Roman"/>
                <a:cs typeface="Times New Roman"/>
              </a:rPr>
              <a:t> </a:t>
            </a:r>
            <a:r>
              <a:rPr sz="1100" u="sng" spc="10" dirty="0">
                <a:uFill>
                  <a:solidFill>
                    <a:srgbClr val="000000"/>
                  </a:solidFill>
                </a:uFill>
                <a:latin typeface="Times New Roman"/>
                <a:cs typeface="Times New Roman"/>
              </a:rPr>
              <a:t> </a:t>
            </a:r>
            <a:r>
              <a:rPr sz="1100" u="sng" dirty="0">
                <a:uFill>
                  <a:solidFill>
                    <a:srgbClr val="000000"/>
                  </a:solidFill>
                </a:uFill>
                <a:latin typeface="Times New Roman"/>
                <a:cs typeface="Times New Roman"/>
              </a:rPr>
              <a:t>	</a:t>
            </a:r>
            <a:endParaRPr sz="1100">
              <a:latin typeface="Times New Roman"/>
              <a:cs typeface="Times New Roman"/>
            </a:endParaRPr>
          </a:p>
        </p:txBody>
      </p:sp>
      <p:sp>
        <p:nvSpPr>
          <p:cNvPr id="12" name="object 12"/>
          <p:cNvSpPr txBox="1"/>
          <p:nvPr/>
        </p:nvSpPr>
        <p:spPr>
          <a:xfrm>
            <a:off x="419929" y="5472048"/>
            <a:ext cx="11135360" cy="1259840"/>
          </a:xfrm>
          <a:prstGeom prst="rect">
            <a:avLst/>
          </a:prstGeom>
        </p:spPr>
        <p:txBody>
          <a:bodyPr vert="horz" wrap="square" lIns="0" tIns="13970" rIns="0" bIns="0" rtlCol="0">
            <a:spAutoFit/>
          </a:bodyPr>
          <a:lstStyle/>
          <a:p>
            <a:pPr marL="6071870">
              <a:lnSpc>
                <a:spcPct val="100000"/>
              </a:lnSpc>
              <a:spcBef>
                <a:spcPts val="110"/>
              </a:spcBef>
            </a:pPr>
            <a:r>
              <a:rPr sz="1050" spc="-55" dirty="0">
                <a:latin typeface="Times New Roman"/>
                <a:cs typeface="Times New Roman"/>
              </a:rPr>
              <a:t>5.</a:t>
            </a:r>
            <a:r>
              <a:rPr sz="1050" spc="105" dirty="0">
                <a:latin typeface="Times New Roman"/>
                <a:cs typeface="Times New Roman"/>
              </a:rPr>
              <a:t> </a:t>
            </a:r>
            <a:r>
              <a:rPr sz="1050" spc="55" dirty="0">
                <a:latin typeface="Times New Roman"/>
                <a:cs typeface="Times New Roman"/>
              </a:rPr>
              <a:t>Hüquqi</a:t>
            </a:r>
            <a:r>
              <a:rPr sz="1050" spc="15" dirty="0">
                <a:latin typeface="Times New Roman"/>
                <a:cs typeface="Times New Roman"/>
              </a:rPr>
              <a:t> </a:t>
            </a:r>
            <a:r>
              <a:rPr sz="1050" spc="45" dirty="0">
                <a:latin typeface="Times New Roman"/>
                <a:cs typeface="Times New Roman"/>
              </a:rPr>
              <a:t>şəxsin</a:t>
            </a:r>
            <a:r>
              <a:rPr sz="1050" spc="30" dirty="0">
                <a:latin typeface="Times New Roman"/>
                <a:cs typeface="Times New Roman"/>
              </a:rPr>
              <a:t> </a:t>
            </a:r>
            <a:r>
              <a:rPr sz="1050" spc="50" dirty="0">
                <a:latin typeface="Times New Roman"/>
                <a:cs typeface="Times New Roman"/>
              </a:rPr>
              <a:t>qanuni</a:t>
            </a:r>
            <a:r>
              <a:rPr sz="1050" spc="30" dirty="0">
                <a:latin typeface="Times New Roman"/>
                <a:cs typeface="Times New Roman"/>
              </a:rPr>
              <a:t> </a:t>
            </a:r>
            <a:r>
              <a:rPr sz="1050" spc="40" dirty="0">
                <a:latin typeface="Times New Roman"/>
                <a:cs typeface="Times New Roman"/>
              </a:rPr>
              <a:t>təmsilçisinin</a:t>
            </a:r>
            <a:r>
              <a:rPr sz="1050" spc="20" dirty="0">
                <a:latin typeface="Times New Roman"/>
                <a:cs typeface="Times New Roman"/>
              </a:rPr>
              <a:t> </a:t>
            </a:r>
            <a:r>
              <a:rPr sz="1050" spc="50" dirty="0">
                <a:latin typeface="Times New Roman"/>
                <a:cs typeface="Times New Roman"/>
              </a:rPr>
              <a:t>və</a:t>
            </a:r>
            <a:r>
              <a:rPr sz="1050" spc="20" dirty="0">
                <a:latin typeface="Times New Roman"/>
                <a:cs typeface="Times New Roman"/>
              </a:rPr>
              <a:t> </a:t>
            </a:r>
            <a:r>
              <a:rPr sz="1050" spc="50" dirty="0">
                <a:latin typeface="Times New Roman"/>
                <a:cs typeface="Times New Roman"/>
              </a:rPr>
              <a:t>ya</a:t>
            </a:r>
            <a:r>
              <a:rPr sz="1050" spc="35" dirty="0">
                <a:latin typeface="Times New Roman"/>
                <a:cs typeface="Times New Roman"/>
              </a:rPr>
              <a:t> </a:t>
            </a:r>
            <a:r>
              <a:rPr sz="1050" spc="55" dirty="0">
                <a:latin typeface="Times New Roman"/>
                <a:cs typeface="Times New Roman"/>
              </a:rPr>
              <a:t>onun</a:t>
            </a:r>
            <a:r>
              <a:rPr sz="1050" spc="40" dirty="0">
                <a:latin typeface="Times New Roman"/>
                <a:cs typeface="Times New Roman"/>
              </a:rPr>
              <a:t> səlahiyyətli</a:t>
            </a:r>
            <a:r>
              <a:rPr sz="1050" spc="-75" dirty="0">
                <a:latin typeface="Times New Roman"/>
                <a:cs typeface="Times New Roman"/>
              </a:rPr>
              <a:t> </a:t>
            </a:r>
            <a:r>
              <a:rPr sz="1050" spc="50" dirty="0">
                <a:latin typeface="Times New Roman"/>
                <a:cs typeface="Times New Roman"/>
              </a:rPr>
              <a:t>nümayəndəsinin</a:t>
            </a:r>
            <a:endParaRPr sz="1050">
              <a:latin typeface="Times New Roman"/>
              <a:cs typeface="Times New Roman"/>
            </a:endParaRPr>
          </a:p>
          <a:p>
            <a:pPr marL="242570" lvl="1" indent="-230504">
              <a:lnSpc>
                <a:spcPct val="100000"/>
              </a:lnSpc>
              <a:spcBef>
                <a:spcPts val="40"/>
              </a:spcBef>
              <a:buAutoNum type="arabicPeriod" startAt="4"/>
              <a:tabLst>
                <a:tab pos="243204" algn="l"/>
                <a:tab pos="5344160" algn="l"/>
              </a:tabLst>
            </a:pPr>
            <a:r>
              <a:rPr sz="1100" spc="15" dirty="0">
                <a:latin typeface="Times New Roman"/>
                <a:cs typeface="Times New Roman"/>
              </a:rPr>
              <a:t>Əlaqə</a:t>
            </a:r>
            <a:r>
              <a:rPr sz="1100" spc="-65" dirty="0">
                <a:latin typeface="Times New Roman"/>
                <a:cs typeface="Times New Roman"/>
              </a:rPr>
              <a:t> </a:t>
            </a:r>
            <a:r>
              <a:rPr sz="1100" spc="10" dirty="0">
                <a:latin typeface="Times New Roman"/>
                <a:cs typeface="Times New Roman"/>
              </a:rPr>
              <a:t>telefonu</a:t>
            </a:r>
            <a:r>
              <a:rPr sz="1100" spc="-15" dirty="0">
                <a:latin typeface="Times New Roman"/>
                <a:cs typeface="Times New Roman"/>
              </a:rPr>
              <a:t> </a:t>
            </a:r>
            <a:r>
              <a:rPr sz="1100" u="sng" spc="10" dirty="0">
                <a:uFill>
                  <a:solidFill>
                    <a:srgbClr val="000000"/>
                  </a:solidFill>
                </a:uFill>
                <a:latin typeface="Times New Roman"/>
                <a:cs typeface="Times New Roman"/>
              </a:rPr>
              <a:t> </a:t>
            </a:r>
            <a:r>
              <a:rPr sz="1100" u="sng" dirty="0">
                <a:uFill>
                  <a:solidFill>
                    <a:srgbClr val="000000"/>
                  </a:solidFill>
                </a:uFill>
                <a:latin typeface="Times New Roman"/>
                <a:cs typeface="Times New Roman"/>
              </a:rPr>
              <a:t>	</a:t>
            </a:r>
            <a:endParaRPr sz="1100">
              <a:latin typeface="Times New Roman"/>
              <a:cs typeface="Times New Roman"/>
            </a:endParaRPr>
          </a:p>
          <a:p>
            <a:pPr lvl="1">
              <a:lnSpc>
                <a:spcPct val="100000"/>
              </a:lnSpc>
              <a:spcBef>
                <a:spcPts val="5"/>
              </a:spcBef>
              <a:buFont typeface="Times New Roman"/>
              <a:buAutoNum type="arabicPeriod" startAt="4"/>
            </a:pPr>
            <a:endParaRPr sz="1500">
              <a:latin typeface="Times New Roman"/>
              <a:cs typeface="Times New Roman"/>
            </a:endParaRPr>
          </a:p>
          <a:p>
            <a:pPr marL="237490" lvl="1" indent="-225425">
              <a:lnSpc>
                <a:spcPts val="1270"/>
              </a:lnSpc>
              <a:buAutoNum type="arabicPeriod" startAt="4"/>
              <a:tabLst>
                <a:tab pos="238125" algn="l"/>
                <a:tab pos="5369560" algn="l"/>
              </a:tabLst>
            </a:pPr>
            <a:r>
              <a:rPr sz="1100" spc="10" dirty="0">
                <a:latin typeface="Times New Roman"/>
                <a:cs typeface="Times New Roman"/>
              </a:rPr>
              <a:t>İnternet</a:t>
            </a:r>
            <a:r>
              <a:rPr sz="1100" dirty="0">
                <a:latin typeface="Times New Roman"/>
                <a:cs typeface="Times New Roman"/>
              </a:rPr>
              <a:t> </a:t>
            </a:r>
            <a:r>
              <a:rPr sz="1100" spc="15" dirty="0">
                <a:latin typeface="Times New Roman"/>
                <a:cs typeface="Times New Roman"/>
              </a:rPr>
              <a:t>ünvanı</a:t>
            </a:r>
            <a:r>
              <a:rPr sz="1100" dirty="0">
                <a:latin typeface="Times New Roman"/>
                <a:cs typeface="Times New Roman"/>
              </a:rPr>
              <a:t> </a:t>
            </a:r>
            <a:r>
              <a:rPr sz="1100" spc="10" dirty="0">
                <a:latin typeface="Times New Roman"/>
                <a:cs typeface="Times New Roman"/>
              </a:rPr>
              <a:t>(vebsaytı) </a:t>
            </a:r>
            <a:r>
              <a:rPr sz="1100" spc="15" dirty="0">
                <a:latin typeface="Times New Roman"/>
                <a:cs typeface="Times New Roman"/>
              </a:rPr>
              <a:t>(əgər</a:t>
            </a:r>
            <a:r>
              <a:rPr sz="1100" spc="-120" dirty="0">
                <a:latin typeface="Times New Roman"/>
                <a:cs typeface="Times New Roman"/>
              </a:rPr>
              <a:t> </a:t>
            </a:r>
            <a:r>
              <a:rPr sz="1100" spc="15" dirty="0">
                <a:latin typeface="Times New Roman"/>
                <a:cs typeface="Times New Roman"/>
              </a:rPr>
              <a:t>varsa)</a:t>
            </a:r>
            <a:r>
              <a:rPr sz="1100" spc="-65" dirty="0">
                <a:latin typeface="Times New Roman"/>
                <a:cs typeface="Times New Roman"/>
              </a:rPr>
              <a:t> </a:t>
            </a:r>
            <a:r>
              <a:rPr sz="1100" u="sng" spc="10" dirty="0">
                <a:uFill>
                  <a:solidFill>
                    <a:srgbClr val="000000"/>
                  </a:solidFill>
                </a:uFill>
                <a:latin typeface="Times New Roman"/>
                <a:cs typeface="Times New Roman"/>
              </a:rPr>
              <a:t> </a:t>
            </a:r>
            <a:r>
              <a:rPr sz="1100" u="sng" dirty="0">
                <a:uFill>
                  <a:solidFill>
                    <a:srgbClr val="000000"/>
                  </a:solidFill>
                </a:uFill>
                <a:latin typeface="Times New Roman"/>
                <a:cs typeface="Times New Roman"/>
              </a:rPr>
              <a:t>	</a:t>
            </a:r>
            <a:endParaRPr sz="1100">
              <a:latin typeface="Times New Roman"/>
              <a:cs typeface="Times New Roman"/>
            </a:endParaRPr>
          </a:p>
          <a:p>
            <a:pPr marL="10753090">
              <a:lnSpc>
                <a:spcPts val="1210"/>
              </a:lnSpc>
            </a:pPr>
            <a:r>
              <a:rPr sz="1050" spc="25" dirty="0">
                <a:latin typeface="Times New Roman"/>
                <a:cs typeface="Times New Roman"/>
              </a:rPr>
              <a:t>(imza)</a:t>
            </a:r>
            <a:endParaRPr sz="1050">
              <a:latin typeface="Times New Roman"/>
              <a:cs typeface="Times New Roman"/>
            </a:endParaRPr>
          </a:p>
          <a:p>
            <a:pPr marL="242570" lvl="1" indent="-230504">
              <a:lnSpc>
                <a:spcPts val="1180"/>
              </a:lnSpc>
              <a:spcBef>
                <a:spcPts val="570"/>
              </a:spcBef>
              <a:buAutoNum type="arabicPeriod" startAt="6"/>
              <a:tabLst>
                <a:tab pos="243204" algn="l"/>
                <a:tab pos="5346700" algn="l"/>
              </a:tabLst>
            </a:pPr>
            <a:r>
              <a:rPr sz="1100" spc="15" dirty="0">
                <a:latin typeface="Times New Roman"/>
                <a:cs typeface="Times New Roman"/>
              </a:rPr>
              <a:t>Elektron</a:t>
            </a:r>
            <a:r>
              <a:rPr sz="1100" spc="-15" dirty="0">
                <a:latin typeface="Times New Roman"/>
                <a:cs typeface="Times New Roman"/>
              </a:rPr>
              <a:t> </a:t>
            </a:r>
            <a:r>
              <a:rPr sz="1100" spc="15" dirty="0">
                <a:latin typeface="Times New Roman"/>
                <a:cs typeface="Times New Roman"/>
              </a:rPr>
              <a:t>poçtu</a:t>
            </a:r>
            <a:r>
              <a:rPr sz="1100" spc="-15" dirty="0">
                <a:latin typeface="Times New Roman"/>
                <a:cs typeface="Times New Roman"/>
              </a:rPr>
              <a:t> </a:t>
            </a:r>
            <a:r>
              <a:rPr sz="1100" spc="15" dirty="0">
                <a:latin typeface="Times New Roman"/>
                <a:cs typeface="Times New Roman"/>
              </a:rPr>
              <a:t>(əgər</a:t>
            </a:r>
            <a:r>
              <a:rPr sz="1100" spc="-15" dirty="0">
                <a:latin typeface="Times New Roman"/>
                <a:cs typeface="Times New Roman"/>
              </a:rPr>
              <a:t> </a:t>
            </a:r>
            <a:r>
              <a:rPr sz="1100" spc="15" dirty="0">
                <a:latin typeface="Times New Roman"/>
                <a:cs typeface="Times New Roman"/>
              </a:rPr>
              <a:t>varsa)</a:t>
            </a:r>
            <a:r>
              <a:rPr sz="1100" spc="-10" dirty="0">
                <a:latin typeface="Times New Roman"/>
                <a:cs typeface="Times New Roman"/>
              </a:rPr>
              <a:t> </a:t>
            </a:r>
            <a:r>
              <a:rPr sz="1100" u="sng" spc="10" dirty="0">
                <a:uFill>
                  <a:solidFill>
                    <a:srgbClr val="000000"/>
                  </a:solidFill>
                </a:uFill>
                <a:latin typeface="Times New Roman"/>
                <a:cs typeface="Times New Roman"/>
              </a:rPr>
              <a:t> </a:t>
            </a:r>
            <a:r>
              <a:rPr sz="1100" u="sng" dirty="0">
                <a:uFill>
                  <a:solidFill>
                    <a:srgbClr val="000000"/>
                  </a:solidFill>
                </a:uFill>
                <a:latin typeface="Times New Roman"/>
                <a:cs typeface="Times New Roman"/>
              </a:rPr>
              <a:t>	</a:t>
            </a:r>
            <a:endParaRPr sz="1100">
              <a:latin typeface="Times New Roman"/>
              <a:cs typeface="Times New Roman"/>
            </a:endParaRPr>
          </a:p>
          <a:p>
            <a:pPr marL="10756900">
              <a:lnSpc>
                <a:spcPts val="1120"/>
              </a:lnSpc>
            </a:pPr>
            <a:r>
              <a:rPr sz="1050" dirty="0">
                <a:latin typeface="Times New Roman"/>
                <a:cs typeface="Times New Roman"/>
              </a:rPr>
              <a:t>M.Y.</a:t>
            </a:r>
            <a:endParaRPr sz="1050">
              <a:latin typeface="Times New Roman"/>
              <a:cs typeface="Times New Roman"/>
            </a:endParaRPr>
          </a:p>
        </p:txBody>
      </p:sp>
      <p:sp>
        <p:nvSpPr>
          <p:cNvPr id="13" name="object 13"/>
          <p:cNvSpPr/>
          <p:nvPr/>
        </p:nvSpPr>
        <p:spPr>
          <a:xfrm>
            <a:off x="1104120" y="1819178"/>
            <a:ext cx="3950335" cy="0"/>
          </a:xfrm>
          <a:custGeom>
            <a:avLst/>
            <a:gdLst/>
            <a:ahLst/>
            <a:cxnLst/>
            <a:rect l="l" t="t" r="r" b="b"/>
            <a:pathLst>
              <a:path w="3950335">
                <a:moveTo>
                  <a:pt x="0" y="0"/>
                </a:moveTo>
                <a:lnTo>
                  <a:pt x="3949946" y="0"/>
                </a:lnTo>
              </a:path>
            </a:pathLst>
          </a:custGeom>
          <a:ln w="8624">
            <a:solidFill>
              <a:srgbClr val="000000"/>
            </a:solidFill>
          </a:ln>
        </p:spPr>
        <p:txBody>
          <a:bodyPr wrap="square" lIns="0" tIns="0" rIns="0" bIns="0" rtlCol="0"/>
          <a:lstStyle/>
          <a:p>
            <a:endParaRPr/>
          </a:p>
        </p:txBody>
      </p:sp>
      <p:sp>
        <p:nvSpPr>
          <p:cNvPr id="14" name="object 14"/>
          <p:cNvSpPr/>
          <p:nvPr/>
        </p:nvSpPr>
        <p:spPr>
          <a:xfrm>
            <a:off x="432629" y="3810114"/>
            <a:ext cx="5267325" cy="0"/>
          </a:xfrm>
          <a:custGeom>
            <a:avLst/>
            <a:gdLst/>
            <a:ahLst/>
            <a:cxnLst/>
            <a:rect l="l" t="t" r="r" b="b"/>
            <a:pathLst>
              <a:path w="5267325">
                <a:moveTo>
                  <a:pt x="0" y="0"/>
                </a:moveTo>
                <a:lnTo>
                  <a:pt x="5267144" y="0"/>
                </a:lnTo>
              </a:path>
            </a:pathLst>
          </a:custGeom>
          <a:ln w="8624">
            <a:solidFill>
              <a:srgbClr val="000000"/>
            </a:solidFill>
          </a:ln>
        </p:spPr>
        <p:txBody>
          <a:bodyPr wrap="square" lIns="0" tIns="0" rIns="0" bIns="0" rtlCol="0"/>
          <a:lstStyle/>
          <a:p>
            <a:endParaRPr/>
          </a:p>
        </p:txBody>
      </p:sp>
      <p:sp>
        <p:nvSpPr>
          <p:cNvPr id="15" name="object 15"/>
          <p:cNvSpPr/>
          <p:nvPr/>
        </p:nvSpPr>
        <p:spPr>
          <a:xfrm>
            <a:off x="432629" y="4672614"/>
            <a:ext cx="5266690" cy="0"/>
          </a:xfrm>
          <a:custGeom>
            <a:avLst/>
            <a:gdLst/>
            <a:ahLst/>
            <a:cxnLst/>
            <a:rect l="l" t="t" r="r" b="b"/>
            <a:pathLst>
              <a:path w="5266690">
                <a:moveTo>
                  <a:pt x="0" y="0"/>
                </a:moveTo>
                <a:lnTo>
                  <a:pt x="5266595" y="0"/>
                </a:lnTo>
              </a:path>
            </a:pathLst>
          </a:custGeom>
          <a:ln w="8624">
            <a:solidFill>
              <a:srgbClr val="000000"/>
            </a:solidFill>
          </a:ln>
        </p:spPr>
        <p:txBody>
          <a:bodyPr wrap="square" lIns="0" tIns="0" rIns="0" bIns="0" rtlCol="0"/>
          <a:lstStyle/>
          <a:p>
            <a:endParaRPr/>
          </a:p>
        </p:txBody>
      </p:sp>
      <p:sp>
        <p:nvSpPr>
          <p:cNvPr id="16" name="object 16"/>
          <p:cNvSpPr/>
          <p:nvPr/>
        </p:nvSpPr>
        <p:spPr>
          <a:xfrm>
            <a:off x="432629" y="5440239"/>
            <a:ext cx="5266690" cy="0"/>
          </a:xfrm>
          <a:custGeom>
            <a:avLst/>
            <a:gdLst/>
            <a:ahLst/>
            <a:cxnLst/>
            <a:rect l="l" t="t" r="r" b="b"/>
            <a:pathLst>
              <a:path w="5266690">
                <a:moveTo>
                  <a:pt x="0" y="0"/>
                </a:moveTo>
                <a:lnTo>
                  <a:pt x="5266595" y="0"/>
                </a:lnTo>
              </a:path>
            </a:pathLst>
          </a:custGeom>
          <a:ln w="8624">
            <a:solidFill>
              <a:srgbClr val="000000"/>
            </a:solidFill>
          </a:ln>
        </p:spPr>
        <p:txBody>
          <a:bodyPr wrap="square" lIns="0" tIns="0" rIns="0" bIns="0" rtlCol="0"/>
          <a:lstStyle/>
          <a:p>
            <a:endParaRPr/>
          </a:p>
        </p:txBody>
      </p:sp>
      <p:sp>
        <p:nvSpPr>
          <p:cNvPr id="17" name="object 17"/>
          <p:cNvSpPr txBox="1"/>
          <p:nvPr/>
        </p:nvSpPr>
        <p:spPr>
          <a:xfrm>
            <a:off x="6457686" y="79033"/>
            <a:ext cx="5490845" cy="1516380"/>
          </a:xfrm>
          <a:prstGeom prst="rect">
            <a:avLst/>
          </a:prstGeom>
        </p:spPr>
        <p:txBody>
          <a:bodyPr vert="horz" wrap="square" lIns="0" tIns="99695" rIns="0" bIns="0" rtlCol="0">
            <a:spAutoFit/>
          </a:bodyPr>
          <a:lstStyle/>
          <a:p>
            <a:pPr marL="250190" lvl="1" indent="-238125">
              <a:lnSpc>
                <a:spcPct val="100000"/>
              </a:lnSpc>
              <a:spcBef>
                <a:spcPts val="785"/>
              </a:spcBef>
              <a:buAutoNum type="arabicPeriod" startAt="7"/>
              <a:tabLst>
                <a:tab pos="250825" algn="l"/>
              </a:tabLst>
            </a:pPr>
            <a:r>
              <a:rPr sz="1050" spc="75" dirty="0">
                <a:latin typeface="Times New Roman"/>
                <a:cs typeface="Times New Roman"/>
              </a:rPr>
              <a:t>H</a:t>
            </a:r>
            <a:r>
              <a:rPr sz="1050" spc="50" dirty="0">
                <a:latin typeface="Times New Roman"/>
                <a:cs typeface="Times New Roman"/>
              </a:rPr>
              <a:t>üquqi</a:t>
            </a:r>
            <a:r>
              <a:rPr sz="1050" spc="35" dirty="0">
                <a:latin typeface="Times New Roman"/>
                <a:cs typeface="Times New Roman"/>
              </a:rPr>
              <a:t> ş</a:t>
            </a:r>
            <a:r>
              <a:rPr sz="1050" spc="50" dirty="0">
                <a:latin typeface="Times New Roman"/>
                <a:cs typeface="Times New Roman"/>
              </a:rPr>
              <a:t>əxs</a:t>
            </a:r>
            <a:r>
              <a:rPr sz="1050" spc="25" dirty="0">
                <a:latin typeface="Times New Roman"/>
                <a:cs typeface="Times New Roman"/>
              </a:rPr>
              <a:t>i</a:t>
            </a:r>
            <a:r>
              <a:rPr sz="1050" spc="55" dirty="0">
                <a:latin typeface="Times New Roman"/>
                <a:cs typeface="Times New Roman"/>
              </a:rPr>
              <a:t>n</a:t>
            </a:r>
            <a:r>
              <a:rPr sz="1050" spc="20" dirty="0">
                <a:latin typeface="Times New Roman"/>
                <a:cs typeface="Times New Roman"/>
              </a:rPr>
              <a:t> </a:t>
            </a:r>
            <a:r>
              <a:rPr sz="1050" spc="35" dirty="0">
                <a:latin typeface="Times New Roman"/>
                <a:cs typeface="Times New Roman"/>
              </a:rPr>
              <a:t>s</a:t>
            </a:r>
            <a:r>
              <a:rPr sz="1050" spc="50" dirty="0">
                <a:latin typeface="Times New Roman"/>
                <a:cs typeface="Times New Roman"/>
              </a:rPr>
              <a:t>ə</a:t>
            </a:r>
            <a:r>
              <a:rPr sz="1050" spc="20" dirty="0">
                <a:latin typeface="Times New Roman"/>
                <a:cs typeface="Times New Roman"/>
              </a:rPr>
              <a:t>l</a:t>
            </a:r>
            <a:r>
              <a:rPr sz="1050" spc="50" dirty="0">
                <a:latin typeface="Times New Roman"/>
                <a:cs typeface="Times New Roman"/>
              </a:rPr>
              <a:t>ah</a:t>
            </a:r>
            <a:r>
              <a:rPr sz="1050" spc="25" dirty="0">
                <a:latin typeface="Times New Roman"/>
                <a:cs typeface="Times New Roman"/>
              </a:rPr>
              <a:t>i</a:t>
            </a:r>
            <a:r>
              <a:rPr sz="1050" spc="50" dirty="0">
                <a:latin typeface="Times New Roman"/>
                <a:cs typeface="Times New Roman"/>
              </a:rPr>
              <a:t>yyə</a:t>
            </a:r>
            <a:r>
              <a:rPr sz="1050" spc="25" dirty="0">
                <a:latin typeface="Times New Roman"/>
                <a:cs typeface="Times New Roman"/>
              </a:rPr>
              <a:t>t</a:t>
            </a:r>
            <a:r>
              <a:rPr sz="1050" spc="20" dirty="0">
                <a:latin typeface="Times New Roman"/>
                <a:cs typeface="Times New Roman"/>
              </a:rPr>
              <a:t>l</a:t>
            </a:r>
            <a:r>
              <a:rPr sz="1050" spc="30" dirty="0">
                <a:latin typeface="Times New Roman"/>
                <a:cs typeface="Times New Roman"/>
              </a:rPr>
              <a:t>i</a:t>
            </a:r>
            <a:r>
              <a:rPr sz="1050" spc="45" dirty="0">
                <a:latin typeface="Times New Roman"/>
                <a:cs typeface="Times New Roman"/>
              </a:rPr>
              <a:t> </a:t>
            </a:r>
            <a:r>
              <a:rPr sz="1050" spc="55" dirty="0">
                <a:latin typeface="Times New Roman"/>
                <a:cs typeface="Times New Roman"/>
              </a:rPr>
              <a:t>nü</a:t>
            </a:r>
            <a:r>
              <a:rPr sz="1050" spc="75" dirty="0">
                <a:latin typeface="Times New Roman"/>
                <a:cs typeface="Times New Roman"/>
              </a:rPr>
              <a:t>m</a:t>
            </a:r>
            <a:r>
              <a:rPr sz="1050" spc="50" dirty="0">
                <a:latin typeface="Times New Roman"/>
                <a:cs typeface="Times New Roman"/>
              </a:rPr>
              <a:t>ayəndə</a:t>
            </a:r>
            <a:r>
              <a:rPr sz="1050" spc="30" dirty="0">
                <a:latin typeface="Times New Roman"/>
                <a:cs typeface="Times New Roman"/>
              </a:rPr>
              <a:t>si</a:t>
            </a:r>
            <a:r>
              <a:rPr sz="1050" spc="55" dirty="0">
                <a:latin typeface="Times New Roman"/>
                <a:cs typeface="Times New Roman"/>
              </a:rPr>
              <a:t>n</a:t>
            </a:r>
            <a:r>
              <a:rPr sz="1050" spc="20" dirty="0">
                <a:latin typeface="Times New Roman"/>
                <a:cs typeface="Times New Roman"/>
              </a:rPr>
              <a:t>i</a:t>
            </a:r>
            <a:r>
              <a:rPr sz="1050" spc="55" dirty="0">
                <a:latin typeface="Times New Roman"/>
                <a:cs typeface="Times New Roman"/>
              </a:rPr>
              <a:t>n</a:t>
            </a:r>
            <a:r>
              <a:rPr sz="1050" spc="30" dirty="0">
                <a:latin typeface="Times New Roman"/>
                <a:cs typeface="Times New Roman"/>
              </a:rPr>
              <a:t> </a:t>
            </a:r>
            <a:r>
              <a:rPr sz="1050" spc="45" dirty="0">
                <a:latin typeface="Times New Roman"/>
                <a:cs typeface="Times New Roman"/>
              </a:rPr>
              <a:t>(əgər</a:t>
            </a:r>
            <a:r>
              <a:rPr sz="1050" spc="-80" dirty="0">
                <a:latin typeface="Times New Roman"/>
                <a:cs typeface="Times New Roman"/>
              </a:rPr>
              <a:t> </a:t>
            </a:r>
            <a:r>
              <a:rPr sz="1050" spc="45" dirty="0">
                <a:latin typeface="Times New Roman"/>
                <a:cs typeface="Times New Roman"/>
              </a:rPr>
              <a:t>varsa</a:t>
            </a:r>
            <a:r>
              <a:rPr sz="1050" spc="30" dirty="0">
                <a:latin typeface="Times New Roman"/>
                <a:cs typeface="Times New Roman"/>
              </a:rPr>
              <a:t>):</a:t>
            </a:r>
            <a:endParaRPr sz="1050">
              <a:latin typeface="Times New Roman"/>
              <a:cs typeface="Times New Roman"/>
            </a:endParaRPr>
          </a:p>
          <a:p>
            <a:pPr marL="342900" lvl="2" indent="-330835">
              <a:lnSpc>
                <a:spcPct val="100000"/>
              </a:lnSpc>
              <a:spcBef>
                <a:spcPts val="690"/>
              </a:spcBef>
              <a:buAutoNum type="arabicPeriod"/>
              <a:tabLst>
                <a:tab pos="343535" algn="l"/>
                <a:tab pos="5477510" algn="l"/>
              </a:tabLst>
            </a:pPr>
            <a:r>
              <a:rPr sz="1050" spc="40" dirty="0">
                <a:latin typeface="Times New Roman"/>
                <a:cs typeface="Times New Roman"/>
              </a:rPr>
              <a:t>soyadı,</a:t>
            </a:r>
            <a:r>
              <a:rPr sz="1050" spc="15" dirty="0">
                <a:latin typeface="Times New Roman"/>
                <a:cs typeface="Times New Roman"/>
              </a:rPr>
              <a:t> </a:t>
            </a:r>
            <a:r>
              <a:rPr sz="1050" spc="40" dirty="0">
                <a:latin typeface="Times New Roman"/>
                <a:cs typeface="Times New Roman"/>
              </a:rPr>
              <a:t>adı,</a:t>
            </a:r>
            <a:r>
              <a:rPr sz="1050" spc="15" dirty="0">
                <a:latin typeface="Times New Roman"/>
                <a:cs typeface="Times New Roman"/>
              </a:rPr>
              <a:t> </a:t>
            </a:r>
            <a:r>
              <a:rPr sz="1050" spc="40" dirty="0">
                <a:latin typeface="Times New Roman"/>
                <a:cs typeface="Times New Roman"/>
              </a:rPr>
              <a:t>atasının</a:t>
            </a:r>
            <a:r>
              <a:rPr sz="1050" spc="95" dirty="0">
                <a:latin typeface="Times New Roman"/>
                <a:cs typeface="Times New Roman"/>
              </a:rPr>
              <a:t> </a:t>
            </a:r>
            <a:r>
              <a:rPr sz="1050" spc="45" dirty="0">
                <a:latin typeface="Times New Roman"/>
                <a:cs typeface="Times New Roman"/>
              </a:rPr>
              <a:t>adı</a:t>
            </a:r>
            <a:r>
              <a:rPr sz="1050" spc="-15" dirty="0">
                <a:latin typeface="Times New Roman"/>
                <a:cs typeface="Times New Roman"/>
              </a:rPr>
              <a:t> </a:t>
            </a:r>
            <a:r>
              <a:rPr sz="1050" u="sng" spc="25" dirty="0">
                <a:uFill>
                  <a:solidFill>
                    <a:srgbClr val="000000"/>
                  </a:solidFill>
                </a:uFill>
                <a:latin typeface="Times New Roman"/>
                <a:cs typeface="Times New Roman"/>
              </a:rPr>
              <a:t> </a:t>
            </a:r>
            <a:r>
              <a:rPr sz="1050" u="sng" dirty="0">
                <a:uFill>
                  <a:solidFill>
                    <a:srgbClr val="000000"/>
                  </a:solidFill>
                </a:uFill>
                <a:latin typeface="Times New Roman"/>
                <a:cs typeface="Times New Roman"/>
              </a:rPr>
              <a:t>	</a:t>
            </a:r>
            <a:endParaRPr sz="1050">
              <a:latin typeface="Times New Roman"/>
              <a:cs typeface="Times New Roman"/>
            </a:endParaRPr>
          </a:p>
          <a:p>
            <a:pPr marL="358775" lvl="2" indent="-346710">
              <a:lnSpc>
                <a:spcPct val="100000"/>
              </a:lnSpc>
              <a:spcBef>
                <a:spcPts val="700"/>
              </a:spcBef>
              <a:buAutoNum type="arabicPeriod"/>
              <a:tabLst>
                <a:tab pos="359410" algn="l"/>
                <a:tab pos="5435600" algn="l"/>
              </a:tabLst>
            </a:pPr>
            <a:r>
              <a:rPr sz="1050" spc="70" dirty="0">
                <a:latin typeface="Times New Roman"/>
                <a:cs typeface="Times New Roman"/>
              </a:rPr>
              <a:t>ünvanı</a:t>
            </a:r>
            <a:r>
              <a:rPr sz="1050" spc="-20" dirty="0">
                <a:latin typeface="Times New Roman"/>
                <a:cs typeface="Times New Roman"/>
              </a:rPr>
              <a:t> </a:t>
            </a:r>
            <a:r>
              <a:rPr sz="1050" u="sng" spc="40" dirty="0">
                <a:uFill>
                  <a:solidFill>
                    <a:srgbClr val="000000"/>
                  </a:solidFill>
                </a:uFill>
                <a:latin typeface="Times New Roman"/>
                <a:cs typeface="Times New Roman"/>
              </a:rPr>
              <a:t> </a:t>
            </a:r>
            <a:r>
              <a:rPr sz="1050" u="sng" dirty="0">
                <a:uFill>
                  <a:solidFill>
                    <a:srgbClr val="000000"/>
                  </a:solidFill>
                </a:uFill>
                <a:latin typeface="Times New Roman"/>
                <a:cs typeface="Times New Roman"/>
              </a:rPr>
              <a:t>	</a:t>
            </a:r>
            <a:endParaRPr sz="1050">
              <a:latin typeface="Times New Roman"/>
              <a:cs typeface="Times New Roman"/>
            </a:endParaRPr>
          </a:p>
          <a:p>
            <a:pPr marL="342900" lvl="2" indent="-330835">
              <a:lnSpc>
                <a:spcPct val="100000"/>
              </a:lnSpc>
              <a:spcBef>
                <a:spcPts val="700"/>
              </a:spcBef>
              <a:buAutoNum type="arabicPeriod"/>
              <a:tabLst>
                <a:tab pos="343535" algn="l"/>
                <a:tab pos="5447665" algn="l"/>
              </a:tabLst>
            </a:pPr>
            <a:r>
              <a:rPr sz="1050" spc="45" dirty="0">
                <a:latin typeface="Times New Roman"/>
                <a:cs typeface="Times New Roman"/>
              </a:rPr>
              <a:t>əlaqə</a:t>
            </a:r>
            <a:r>
              <a:rPr sz="1050" spc="-5" dirty="0">
                <a:latin typeface="Times New Roman"/>
                <a:cs typeface="Times New Roman"/>
              </a:rPr>
              <a:t> </a:t>
            </a:r>
            <a:r>
              <a:rPr sz="1050" spc="40" dirty="0">
                <a:latin typeface="Times New Roman"/>
                <a:cs typeface="Times New Roman"/>
              </a:rPr>
              <a:t>telefonu</a:t>
            </a:r>
            <a:r>
              <a:rPr sz="1050" spc="5" dirty="0">
                <a:latin typeface="Times New Roman"/>
                <a:cs typeface="Times New Roman"/>
              </a:rPr>
              <a:t> </a:t>
            </a:r>
            <a:r>
              <a:rPr sz="1050" u="sng" spc="25" dirty="0">
                <a:uFill>
                  <a:solidFill>
                    <a:srgbClr val="000000"/>
                  </a:solidFill>
                </a:uFill>
                <a:latin typeface="Times New Roman"/>
                <a:cs typeface="Times New Roman"/>
              </a:rPr>
              <a:t> </a:t>
            </a:r>
            <a:r>
              <a:rPr sz="1050" u="sng" dirty="0">
                <a:uFill>
                  <a:solidFill>
                    <a:srgbClr val="000000"/>
                  </a:solidFill>
                </a:uFill>
                <a:latin typeface="Times New Roman"/>
                <a:cs typeface="Times New Roman"/>
              </a:rPr>
              <a:t>	</a:t>
            </a:r>
            <a:endParaRPr sz="1050">
              <a:latin typeface="Times New Roman"/>
              <a:cs typeface="Times New Roman"/>
            </a:endParaRPr>
          </a:p>
          <a:p>
            <a:pPr marL="342900" lvl="2" indent="-330835">
              <a:lnSpc>
                <a:spcPct val="100000"/>
              </a:lnSpc>
              <a:spcBef>
                <a:spcPts val="700"/>
              </a:spcBef>
              <a:buAutoNum type="arabicPeriod"/>
              <a:tabLst>
                <a:tab pos="343535" algn="l"/>
                <a:tab pos="5471795" algn="l"/>
              </a:tabLst>
            </a:pPr>
            <a:r>
              <a:rPr sz="1050" spc="45" dirty="0">
                <a:latin typeface="Times New Roman"/>
                <a:cs typeface="Times New Roman"/>
              </a:rPr>
              <a:t>elektron</a:t>
            </a:r>
            <a:r>
              <a:rPr sz="1050" spc="-5" dirty="0">
                <a:latin typeface="Times New Roman"/>
                <a:cs typeface="Times New Roman"/>
              </a:rPr>
              <a:t> </a:t>
            </a:r>
            <a:r>
              <a:rPr sz="1050" spc="50" dirty="0">
                <a:latin typeface="Times New Roman"/>
                <a:cs typeface="Times New Roman"/>
              </a:rPr>
              <a:t>poçtu</a:t>
            </a:r>
            <a:r>
              <a:rPr sz="1050" dirty="0">
                <a:latin typeface="Times New Roman"/>
                <a:cs typeface="Times New Roman"/>
              </a:rPr>
              <a:t> </a:t>
            </a:r>
            <a:r>
              <a:rPr sz="1050" spc="45" dirty="0">
                <a:latin typeface="Times New Roman"/>
                <a:cs typeface="Times New Roman"/>
              </a:rPr>
              <a:t>(əgər</a:t>
            </a:r>
            <a:r>
              <a:rPr sz="1050" spc="50" dirty="0">
                <a:latin typeface="Times New Roman"/>
                <a:cs typeface="Times New Roman"/>
              </a:rPr>
              <a:t> </a:t>
            </a:r>
            <a:r>
              <a:rPr sz="1050" spc="45" dirty="0">
                <a:latin typeface="Times New Roman"/>
                <a:cs typeface="Times New Roman"/>
              </a:rPr>
              <a:t>varsa)</a:t>
            </a:r>
            <a:r>
              <a:rPr sz="1050" spc="10" dirty="0">
                <a:latin typeface="Times New Roman"/>
                <a:cs typeface="Times New Roman"/>
              </a:rPr>
              <a:t> </a:t>
            </a:r>
            <a:r>
              <a:rPr sz="1050" u="sng" spc="25" dirty="0">
                <a:uFill>
                  <a:solidFill>
                    <a:srgbClr val="000000"/>
                  </a:solidFill>
                </a:uFill>
                <a:latin typeface="Times New Roman"/>
                <a:cs typeface="Times New Roman"/>
              </a:rPr>
              <a:t> </a:t>
            </a:r>
            <a:r>
              <a:rPr sz="1050" u="sng" dirty="0">
                <a:uFill>
                  <a:solidFill>
                    <a:srgbClr val="000000"/>
                  </a:solidFill>
                </a:uFill>
                <a:latin typeface="Times New Roman"/>
                <a:cs typeface="Times New Roman"/>
              </a:rPr>
              <a:t>	</a:t>
            </a:r>
            <a:endParaRPr sz="1050">
              <a:latin typeface="Times New Roman"/>
              <a:cs typeface="Times New Roman"/>
            </a:endParaRPr>
          </a:p>
          <a:p>
            <a:pPr marL="359410" lvl="2" indent="-347345">
              <a:lnSpc>
                <a:spcPct val="100000"/>
              </a:lnSpc>
              <a:spcBef>
                <a:spcPts val="700"/>
              </a:spcBef>
              <a:buAutoNum type="arabicPeriod"/>
              <a:tabLst>
                <a:tab pos="360045" algn="l"/>
                <a:tab pos="5465445" algn="l"/>
              </a:tabLst>
            </a:pPr>
            <a:r>
              <a:rPr sz="1050" spc="80" dirty="0">
                <a:latin typeface="Times New Roman"/>
                <a:cs typeface="Times New Roman"/>
              </a:rPr>
              <a:t>etibarnaməhaqqındaməlumatlar </a:t>
            </a:r>
            <a:r>
              <a:rPr sz="1050" u="sng" spc="120" dirty="0">
                <a:uFill>
                  <a:solidFill>
                    <a:srgbClr val="000000"/>
                  </a:solidFill>
                </a:uFill>
                <a:latin typeface="Times New Roman"/>
                <a:cs typeface="Times New Roman"/>
              </a:rPr>
              <a:t> </a:t>
            </a:r>
            <a:r>
              <a:rPr sz="1050" u="sng" spc="80" dirty="0">
                <a:uFill>
                  <a:solidFill>
                    <a:srgbClr val="000000"/>
                  </a:solidFill>
                </a:uFill>
                <a:latin typeface="Times New Roman"/>
                <a:cs typeface="Times New Roman"/>
              </a:rPr>
              <a:t>	</a:t>
            </a:r>
            <a:endParaRPr sz="1050">
              <a:latin typeface="Times New Roman"/>
              <a:cs typeface="Times New Roman"/>
            </a:endParaRPr>
          </a:p>
        </p:txBody>
      </p:sp>
      <p:sp>
        <p:nvSpPr>
          <p:cNvPr id="18" name="object 18"/>
          <p:cNvSpPr txBox="1"/>
          <p:nvPr/>
        </p:nvSpPr>
        <p:spPr>
          <a:xfrm>
            <a:off x="6457686" y="2009990"/>
            <a:ext cx="5492115" cy="187325"/>
          </a:xfrm>
          <a:prstGeom prst="rect">
            <a:avLst/>
          </a:prstGeom>
        </p:spPr>
        <p:txBody>
          <a:bodyPr vert="horz" wrap="square" lIns="0" tIns="13970" rIns="0" bIns="0" rtlCol="0">
            <a:spAutoFit/>
          </a:bodyPr>
          <a:lstStyle/>
          <a:p>
            <a:pPr marL="12700">
              <a:lnSpc>
                <a:spcPct val="100000"/>
              </a:lnSpc>
              <a:spcBef>
                <a:spcPts val="110"/>
              </a:spcBef>
              <a:tabLst>
                <a:tab pos="5478780" algn="l"/>
              </a:tabLst>
            </a:pPr>
            <a:r>
              <a:rPr sz="1050" spc="40" dirty="0">
                <a:latin typeface="Times New Roman"/>
                <a:cs typeface="Times New Roman"/>
              </a:rPr>
              <a:t>1.8.</a:t>
            </a:r>
            <a:r>
              <a:rPr sz="1050" spc="-30" dirty="0">
                <a:latin typeface="Times New Roman"/>
                <a:cs typeface="Times New Roman"/>
              </a:rPr>
              <a:t> </a:t>
            </a:r>
            <a:r>
              <a:rPr sz="1050" spc="75" dirty="0">
                <a:latin typeface="Times New Roman"/>
                <a:cs typeface="Times New Roman"/>
              </a:rPr>
              <a:t>KOB</a:t>
            </a:r>
            <a:r>
              <a:rPr sz="1050" spc="-25" dirty="0">
                <a:latin typeface="Times New Roman"/>
                <a:cs typeface="Times New Roman"/>
              </a:rPr>
              <a:t> </a:t>
            </a:r>
            <a:r>
              <a:rPr sz="1050" spc="40" dirty="0">
                <a:latin typeface="Times New Roman"/>
                <a:cs typeface="Times New Roman"/>
              </a:rPr>
              <a:t>klaster</a:t>
            </a:r>
            <a:r>
              <a:rPr sz="1050" spc="-25" dirty="0">
                <a:latin typeface="Times New Roman"/>
                <a:cs typeface="Times New Roman"/>
              </a:rPr>
              <a:t> </a:t>
            </a:r>
            <a:r>
              <a:rPr sz="1050" spc="35" dirty="0">
                <a:latin typeface="Times New Roman"/>
                <a:cs typeface="Times New Roman"/>
              </a:rPr>
              <a:t>şirkətinin</a:t>
            </a:r>
            <a:r>
              <a:rPr sz="1050" spc="-15" dirty="0">
                <a:latin typeface="Times New Roman"/>
                <a:cs typeface="Times New Roman"/>
              </a:rPr>
              <a:t> </a:t>
            </a:r>
            <a:r>
              <a:rPr sz="1050" spc="45" dirty="0">
                <a:latin typeface="Times New Roman"/>
                <a:cs typeface="Times New Roman"/>
              </a:rPr>
              <a:t>həyata</a:t>
            </a:r>
            <a:r>
              <a:rPr sz="1050" spc="-30" dirty="0">
                <a:latin typeface="Times New Roman"/>
                <a:cs typeface="Times New Roman"/>
              </a:rPr>
              <a:t> </a:t>
            </a:r>
            <a:r>
              <a:rPr sz="1050" spc="40" dirty="0">
                <a:latin typeface="Times New Roman"/>
                <a:cs typeface="Times New Roman"/>
              </a:rPr>
              <a:t>keçirdiyi</a:t>
            </a:r>
            <a:r>
              <a:rPr sz="1050" spc="-25" dirty="0">
                <a:latin typeface="Times New Roman"/>
                <a:cs typeface="Times New Roman"/>
              </a:rPr>
              <a:t> </a:t>
            </a:r>
            <a:r>
              <a:rPr sz="1050" spc="35" dirty="0">
                <a:latin typeface="Times New Roman"/>
                <a:cs typeface="Times New Roman"/>
              </a:rPr>
              <a:t>iqtisadi</a:t>
            </a:r>
            <a:r>
              <a:rPr sz="1050" spc="-40" dirty="0">
                <a:latin typeface="Times New Roman"/>
                <a:cs typeface="Times New Roman"/>
              </a:rPr>
              <a:t> </a:t>
            </a:r>
            <a:r>
              <a:rPr sz="1050" spc="40" dirty="0">
                <a:latin typeface="Times New Roman"/>
                <a:cs typeface="Times New Roman"/>
              </a:rPr>
              <a:t>fəaliyyət</a:t>
            </a:r>
            <a:r>
              <a:rPr sz="1050" dirty="0">
                <a:latin typeface="Times New Roman"/>
                <a:cs typeface="Times New Roman"/>
              </a:rPr>
              <a:t> </a:t>
            </a:r>
            <a:r>
              <a:rPr sz="1050" spc="45" dirty="0">
                <a:latin typeface="Times New Roman"/>
                <a:cs typeface="Times New Roman"/>
              </a:rPr>
              <a:t>sahəsi</a:t>
            </a:r>
            <a:r>
              <a:rPr sz="1050" spc="-45" dirty="0">
                <a:latin typeface="Times New Roman"/>
                <a:cs typeface="Times New Roman"/>
              </a:rPr>
              <a:t> </a:t>
            </a:r>
            <a:r>
              <a:rPr sz="1050" spc="65" dirty="0">
                <a:latin typeface="Times New Roman"/>
                <a:cs typeface="Times New Roman"/>
              </a:rPr>
              <a:t>_</a:t>
            </a:r>
            <a:r>
              <a:rPr sz="1050" u="sng" dirty="0">
                <a:uFill>
                  <a:solidFill>
                    <a:srgbClr val="000000"/>
                  </a:solidFill>
                </a:uFill>
                <a:latin typeface="Times New Roman"/>
                <a:cs typeface="Times New Roman"/>
              </a:rPr>
              <a:t> 	</a:t>
            </a:r>
            <a:endParaRPr sz="1050">
              <a:latin typeface="Times New Roman"/>
              <a:cs typeface="Times New Roman"/>
            </a:endParaRPr>
          </a:p>
        </p:txBody>
      </p:sp>
      <p:sp>
        <p:nvSpPr>
          <p:cNvPr id="19" name="object 19"/>
          <p:cNvSpPr txBox="1"/>
          <p:nvPr/>
        </p:nvSpPr>
        <p:spPr>
          <a:xfrm>
            <a:off x="6457687" y="2637089"/>
            <a:ext cx="4100195" cy="187325"/>
          </a:xfrm>
          <a:prstGeom prst="rect">
            <a:avLst/>
          </a:prstGeom>
        </p:spPr>
        <p:txBody>
          <a:bodyPr vert="horz" wrap="square" lIns="0" tIns="13970" rIns="0" bIns="0" rtlCol="0">
            <a:spAutoFit/>
          </a:bodyPr>
          <a:lstStyle/>
          <a:p>
            <a:pPr marL="12700">
              <a:lnSpc>
                <a:spcPct val="100000"/>
              </a:lnSpc>
              <a:spcBef>
                <a:spcPts val="110"/>
              </a:spcBef>
            </a:pPr>
            <a:r>
              <a:rPr sz="1050" spc="-55" dirty="0">
                <a:latin typeface="Times New Roman"/>
                <a:cs typeface="Times New Roman"/>
              </a:rPr>
              <a:t>1.</a:t>
            </a:r>
            <a:r>
              <a:rPr sz="1050" spc="120" dirty="0">
                <a:latin typeface="Times New Roman"/>
                <a:cs typeface="Times New Roman"/>
              </a:rPr>
              <a:t> </a:t>
            </a:r>
            <a:r>
              <a:rPr sz="1050" spc="75" dirty="0">
                <a:latin typeface="Times New Roman"/>
                <a:cs typeface="Times New Roman"/>
              </a:rPr>
              <a:t>KOB</a:t>
            </a:r>
            <a:r>
              <a:rPr sz="1050" spc="40" dirty="0">
                <a:latin typeface="Times New Roman"/>
                <a:cs typeface="Times New Roman"/>
              </a:rPr>
              <a:t> klaster </a:t>
            </a:r>
            <a:r>
              <a:rPr sz="1050" spc="35" dirty="0">
                <a:latin typeface="Times New Roman"/>
                <a:cs typeface="Times New Roman"/>
              </a:rPr>
              <a:t>şirkətinin</a:t>
            </a:r>
            <a:r>
              <a:rPr sz="1050" spc="40" dirty="0">
                <a:latin typeface="Times New Roman"/>
                <a:cs typeface="Times New Roman"/>
              </a:rPr>
              <a:t> </a:t>
            </a:r>
            <a:r>
              <a:rPr sz="1050" spc="45" dirty="0">
                <a:latin typeface="Times New Roman"/>
                <a:cs typeface="Times New Roman"/>
              </a:rPr>
              <a:t>şəhadətnaməsinin</a:t>
            </a:r>
            <a:r>
              <a:rPr sz="1050" spc="35" dirty="0">
                <a:latin typeface="Times New Roman"/>
                <a:cs typeface="Times New Roman"/>
              </a:rPr>
              <a:t> </a:t>
            </a:r>
            <a:r>
              <a:rPr sz="1050" spc="40" dirty="0">
                <a:latin typeface="Times New Roman"/>
                <a:cs typeface="Times New Roman"/>
              </a:rPr>
              <a:t>verilməsini </a:t>
            </a:r>
            <a:r>
              <a:rPr sz="1050" spc="45" dirty="0">
                <a:latin typeface="Times New Roman"/>
                <a:cs typeface="Times New Roman"/>
              </a:rPr>
              <a:t>xahiş</a:t>
            </a:r>
            <a:r>
              <a:rPr sz="1050" spc="-95" dirty="0">
                <a:latin typeface="Times New Roman"/>
                <a:cs typeface="Times New Roman"/>
              </a:rPr>
              <a:t> </a:t>
            </a:r>
            <a:r>
              <a:rPr sz="1050" spc="45" dirty="0">
                <a:latin typeface="Times New Roman"/>
                <a:cs typeface="Times New Roman"/>
              </a:rPr>
              <a:t>edirəm.</a:t>
            </a:r>
            <a:endParaRPr sz="1050">
              <a:latin typeface="Times New Roman"/>
              <a:cs typeface="Times New Roman"/>
            </a:endParaRPr>
          </a:p>
        </p:txBody>
      </p:sp>
      <p:sp>
        <p:nvSpPr>
          <p:cNvPr id="20" name="object 20"/>
          <p:cNvSpPr txBox="1"/>
          <p:nvPr/>
        </p:nvSpPr>
        <p:spPr>
          <a:xfrm>
            <a:off x="6479178" y="3000299"/>
            <a:ext cx="2475230" cy="187325"/>
          </a:xfrm>
          <a:prstGeom prst="rect">
            <a:avLst/>
          </a:prstGeom>
        </p:spPr>
        <p:txBody>
          <a:bodyPr vert="horz" wrap="square" lIns="0" tIns="13970" rIns="0" bIns="0" rtlCol="0">
            <a:spAutoFit/>
          </a:bodyPr>
          <a:lstStyle/>
          <a:p>
            <a:pPr marL="12700">
              <a:lnSpc>
                <a:spcPct val="100000"/>
              </a:lnSpc>
              <a:spcBef>
                <a:spcPts val="110"/>
              </a:spcBef>
            </a:pPr>
            <a:r>
              <a:rPr sz="1050" spc="-75" dirty="0">
                <a:latin typeface="Times New Roman"/>
                <a:cs typeface="Times New Roman"/>
              </a:rPr>
              <a:t>2</a:t>
            </a:r>
            <a:r>
              <a:rPr sz="1050" spc="-35" dirty="0">
                <a:latin typeface="Times New Roman"/>
                <a:cs typeface="Times New Roman"/>
              </a:rPr>
              <a:t>.</a:t>
            </a:r>
            <a:r>
              <a:rPr sz="1050" spc="105" dirty="0">
                <a:latin typeface="Times New Roman"/>
                <a:cs typeface="Times New Roman"/>
              </a:rPr>
              <a:t> </a:t>
            </a:r>
            <a:r>
              <a:rPr sz="1050" spc="75" dirty="0">
                <a:latin typeface="Times New Roman"/>
                <a:cs typeface="Times New Roman"/>
              </a:rPr>
              <a:t>Ə</a:t>
            </a:r>
            <a:r>
              <a:rPr sz="1050" spc="35" dirty="0">
                <a:latin typeface="Times New Roman"/>
                <a:cs typeface="Times New Roman"/>
              </a:rPr>
              <a:t>r</a:t>
            </a:r>
            <a:r>
              <a:rPr sz="1050" spc="20" dirty="0">
                <a:latin typeface="Times New Roman"/>
                <a:cs typeface="Times New Roman"/>
              </a:rPr>
              <a:t>i</a:t>
            </a:r>
            <a:r>
              <a:rPr sz="1050" spc="50" dirty="0">
                <a:latin typeface="Times New Roman"/>
                <a:cs typeface="Times New Roman"/>
              </a:rPr>
              <a:t>zəyə</a:t>
            </a:r>
            <a:r>
              <a:rPr sz="1050" spc="25" dirty="0">
                <a:latin typeface="Times New Roman"/>
                <a:cs typeface="Times New Roman"/>
              </a:rPr>
              <a:t> </a:t>
            </a:r>
            <a:r>
              <a:rPr sz="1050" spc="50" dirty="0">
                <a:latin typeface="Times New Roman"/>
                <a:cs typeface="Times New Roman"/>
              </a:rPr>
              <a:t>aşağ</a:t>
            </a:r>
            <a:r>
              <a:rPr sz="1050" spc="25" dirty="0">
                <a:latin typeface="Times New Roman"/>
                <a:cs typeface="Times New Roman"/>
              </a:rPr>
              <a:t>ı</a:t>
            </a:r>
            <a:r>
              <a:rPr sz="1050" spc="45" dirty="0">
                <a:latin typeface="Times New Roman"/>
                <a:cs typeface="Times New Roman"/>
              </a:rPr>
              <a:t>dakı</a:t>
            </a:r>
            <a:r>
              <a:rPr sz="1050" spc="25" dirty="0">
                <a:latin typeface="Times New Roman"/>
                <a:cs typeface="Times New Roman"/>
              </a:rPr>
              <a:t> </a:t>
            </a:r>
            <a:r>
              <a:rPr sz="1050" spc="35" dirty="0">
                <a:latin typeface="Times New Roman"/>
                <a:cs typeface="Times New Roman"/>
              </a:rPr>
              <a:t>s</a:t>
            </a:r>
            <a:r>
              <a:rPr sz="1050" spc="50" dirty="0">
                <a:latin typeface="Times New Roman"/>
                <a:cs typeface="Times New Roman"/>
              </a:rPr>
              <a:t>ənəd</a:t>
            </a:r>
            <a:r>
              <a:rPr sz="1050" spc="25" dirty="0">
                <a:latin typeface="Times New Roman"/>
                <a:cs typeface="Times New Roman"/>
              </a:rPr>
              <a:t>l</a:t>
            </a:r>
            <a:r>
              <a:rPr sz="1050" spc="40" dirty="0">
                <a:latin typeface="Times New Roman"/>
                <a:cs typeface="Times New Roman"/>
              </a:rPr>
              <a:t>ər</a:t>
            </a:r>
            <a:r>
              <a:rPr sz="1050" spc="25" dirty="0">
                <a:latin typeface="Times New Roman"/>
                <a:cs typeface="Times New Roman"/>
              </a:rPr>
              <a:t> </a:t>
            </a:r>
            <a:r>
              <a:rPr sz="1050" spc="50" dirty="0">
                <a:latin typeface="Times New Roman"/>
                <a:cs typeface="Times New Roman"/>
              </a:rPr>
              <a:t>ə</a:t>
            </a:r>
            <a:r>
              <a:rPr sz="1050" spc="25" dirty="0">
                <a:latin typeface="Times New Roman"/>
                <a:cs typeface="Times New Roman"/>
              </a:rPr>
              <a:t>l</a:t>
            </a:r>
            <a:r>
              <a:rPr sz="1050" spc="50" dirty="0">
                <a:latin typeface="Times New Roman"/>
                <a:cs typeface="Times New Roman"/>
              </a:rPr>
              <a:t>avə</a:t>
            </a:r>
            <a:r>
              <a:rPr sz="1050" spc="-75" dirty="0">
                <a:latin typeface="Times New Roman"/>
                <a:cs typeface="Times New Roman"/>
              </a:rPr>
              <a:t> </a:t>
            </a:r>
            <a:r>
              <a:rPr sz="1050" spc="50" dirty="0">
                <a:latin typeface="Times New Roman"/>
                <a:cs typeface="Times New Roman"/>
              </a:rPr>
              <a:t>e</a:t>
            </a:r>
            <a:r>
              <a:rPr sz="1050" spc="65" dirty="0">
                <a:latin typeface="Times New Roman"/>
                <a:cs typeface="Times New Roman"/>
              </a:rPr>
              <a:t>d</a:t>
            </a:r>
            <a:r>
              <a:rPr sz="1050" spc="20" dirty="0">
                <a:latin typeface="Times New Roman"/>
                <a:cs typeface="Times New Roman"/>
              </a:rPr>
              <a:t>i</a:t>
            </a:r>
            <a:r>
              <a:rPr sz="1050" spc="30" dirty="0">
                <a:latin typeface="Times New Roman"/>
                <a:cs typeface="Times New Roman"/>
              </a:rPr>
              <a:t>l</a:t>
            </a:r>
            <a:r>
              <a:rPr sz="1050" spc="20" dirty="0">
                <a:latin typeface="Times New Roman"/>
                <a:cs typeface="Times New Roman"/>
              </a:rPr>
              <a:t>i</a:t>
            </a:r>
            <a:r>
              <a:rPr sz="1050" spc="30" dirty="0">
                <a:latin typeface="Times New Roman"/>
                <a:cs typeface="Times New Roman"/>
              </a:rPr>
              <a:t>r:</a:t>
            </a:r>
            <a:endParaRPr sz="1050">
              <a:latin typeface="Times New Roman"/>
              <a:cs typeface="Times New Roman"/>
            </a:endParaRPr>
          </a:p>
        </p:txBody>
      </p:sp>
      <p:sp>
        <p:nvSpPr>
          <p:cNvPr id="21" name="object 21"/>
          <p:cNvSpPr txBox="1"/>
          <p:nvPr/>
        </p:nvSpPr>
        <p:spPr>
          <a:xfrm>
            <a:off x="6659165" y="3346022"/>
            <a:ext cx="4957445" cy="386080"/>
          </a:xfrm>
          <a:prstGeom prst="rect">
            <a:avLst/>
          </a:prstGeom>
        </p:spPr>
        <p:txBody>
          <a:bodyPr vert="horz" wrap="square" lIns="0" tIns="12065" rIns="0" bIns="0" rtlCol="0">
            <a:spAutoFit/>
          </a:bodyPr>
          <a:lstStyle/>
          <a:p>
            <a:pPr marL="12700" marR="5080">
              <a:lnSpc>
                <a:spcPct val="112599"/>
              </a:lnSpc>
              <a:spcBef>
                <a:spcPts val="95"/>
              </a:spcBef>
            </a:pPr>
            <a:r>
              <a:rPr sz="1050" spc="-10" dirty="0">
                <a:latin typeface="Times New Roman"/>
                <a:cs typeface="Times New Roman"/>
              </a:rPr>
              <a:t>2.1.</a:t>
            </a:r>
            <a:r>
              <a:rPr sz="1050" spc="-5" dirty="0">
                <a:latin typeface="Times New Roman"/>
                <a:cs typeface="Times New Roman"/>
              </a:rPr>
              <a:t> </a:t>
            </a:r>
            <a:r>
              <a:rPr sz="1050" spc="75" dirty="0">
                <a:latin typeface="Times New Roman"/>
                <a:cs typeface="Times New Roman"/>
              </a:rPr>
              <a:t>KOB </a:t>
            </a:r>
            <a:r>
              <a:rPr sz="1050" spc="40" dirty="0">
                <a:latin typeface="Times New Roman"/>
                <a:cs typeface="Times New Roman"/>
              </a:rPr>
              <a:t>klaster </a:t>
            </a:r>
            <a:r>
              <a:rPr sz="1050" spc="35" dirty="0">
                <a:latin typeface="Times New Roman"/>
                <a:cs typeface="Times New Roman"/>
              </a:rPr>
              <a:t>şirkətinin </a:t>
            </a:r>
            <a:r>
              <a:rPr sz="1050" spc="45" dirty="0">
                <a:latin typeface="Times New Roman"/>
                <a:cs typeface="Times New Roman"/>
              </a:rPr>
              <a:t>dövlət qeydiyyatına alınması </a:t>
            </a:r>
            <a:r>
              <a:rPr sz="1050" spc="50" dirty="0">
                <a:latin typeface="Times New Roman"/>
                <a:cs typeface="Times New Roman"/>
              </a:rPr>
              <a:t>haqqında hüquqi </a:t>
            </a:r>
            <a:r>
              <a:rPr sz="1050" spc="40" dirty="0">
                <a:latin typeface="Times New Roman"/>
                <a:cs typeface="Times New Roman"/>
              </a:rPr>
              <a:t>şəxslərin </a:t>
            </a:r>
            <a:r>
              <a:rPr sz="1050" spc="-250" dirty="0">
                <a:latin typeface="Times New Roman"/>
                <a:cs typeface="Times New Roman"/>
              </a:rPr>
              <a:t> </a:t>
            </a:r>
            <a:r>
              <a:rPr sz="1050" spc="45" dirty="0">
                <a:latin typeface="Times New Roman"/>
                <a:cs typeface="Times New Roman"/>
              </a:rPr>
              <a:t>dövlət</a:t>
            </a:r>
            <a:r>
              <a:rPr sz="1050" spc="10" dirty="0">
                <a:latin typeface="Times New Roman"/>
                <a:cs typeface="Times New Roman"/>
              </a:rPr>
              <a:t> </a:t>
            </a:r>
            <a:r>
              <a:rPr sz="1050" spc="45" dirty="0">
                <a:latin typeface="Times New Roman"/>
                <a:cs typeface="Times New Roman"/>
              </a:rPr>
              <a:t>reyestrindən</a:t>
            </a:r>
            <a:r>
              <a:rPr sz="1050" spc="-20" dirty="0">
                <a:latin typeface="Times New Roman"/>
                <a:cs typeface="Times New Roman"/>
              </a:rPr>
              <a:t> </a:t>
            </a:r>
            <a:r>
              <a:rPr sz="1050" spc="40" dirty="0">
                <a:latin typeface="Times New Roman"/>
                <a:cs typeface="Times New Roman"/>
              </a:rPr>
              <a:t>çıxarış</a:t>
            </a:r>
            <a:endParaRPr sz="1050">
              <a:latin typeface="Times New Roman"/>
              <a:cs typeface="Times New Roman"/>
            </a:endParaRPr>
          </a:p>
        </p:txBody>
      </p:sp>
      <p:sp>
        <p:nvSpPr>
          <p:cNvPr id="22" name="object 22"/>
          <p:cNvSpPr txBox="1"/>
          <p:nvPr/>
        </p:nvSpPr>
        <p:spPr>
          <a:xfrm>
            <a:off x="6479178" y="4930883"/>
            <a:ext cx="5130800" cy="368300"/>
          </a:xfrm>
          <a:prstGeom prst="rect">
            <a:avLst/>
          </a:prstGeom>
        </p:spPr>
        <p:txBody>
          <a:bodyPr vert="horz" wrap="square" lIns="0" tIns="39370" rIns="0" bIns="0" rtlCol="0">
            <a:spAutoFit/>
          </a:bodyPr>
          <a:lstStyle/>
          <a:p>
            <a:pPr marL="12700">
              <a:lnSpc>
                <a:spcPct val="100000"/>
              </a:lnSpc>
              <a:spcBef>
                <a:spcPts val="310"/>
              </a:spcBef>
              <a:tabLst>
                <a:tab pos="5117465" algn="l"/>
              </a:tabLst>
            </a:pPr>
            <a:r>
              <a:rPr sz="1050" spc="-55" dirty="0">
                <a:latin typeface="Times New Roman"/>
                <a:cs typeface="Times New Roman"/>
              </a:rPr>
              <a:t>4.</a:t>
            </a:r>
            <a:r>
              <a:rPr sz="1050" spc="80" dirty="0">
                <a:latin typeface="Times New Roman"/>
                <a:cs typeface="Times New Roman"/>
              </a:rPr>
              <a:t> </a:t>
            </a:r>
            <a:r>
              <a:rPr sz="1050" spc="65" dirty="0">
                <a:latin typeface="Times New Roman"/>
                <a:cs typeface="Times New Roman"/>
              </a:rPr>
              <a:t>Ərizənin</a:t>
            </a:r>
            <a:r>
              <a:rPr sz="1050" spc="20" dirty="0">
                <a:latin typeface="Times New Roman"/>
                <a:cs typeface="Times New Roman"/>
              </a:rPr>
              <a:t> </a:t>
            </a:r>
            <a:r>
              <a:rPr sz="1050" spc="75" dirty="0">
                <a:latin typeface="Times New Roman"/>
                <a:cs typeface="Times New Roman"/>
              </a:rPr>
              <a:t>doldurulduğutarix</a:t>
            </a:r>
            <a:r>
              <a:rPr sz="1050" spc="-5" dirty="0">
                <a:latin typeface="Times New Roman"/>
                <a:cs typeface="Times New Roman"/>
              </a:rPr>
              <a:t> </a:t>
            </a:r>
            <a:r>
              <a:rPr sz="1050" u="sng" spc="40" dirty="0">
                <a:uFill>
                  <a:solidFill>
                    <a:srgbClr val="000000"/>
                  </a:solidFill>
                </a:uFill>
                <a:latin typeface="Times New Roman"/>
                <a:cs typeface="Times New Roman"/>
              </a:rPr>
              <a:t> </a:t>
            </a:r>
            <a:r>
              <a:rPr sz="1050" u="sng" dirty="0">
                <a:uFill>
                  <a:solidFill>
                    <a:srgbClr val="000000"/>
                  </a:solidFill>
                </a:uFill>
                <a:latin typeface="Times New Roman"/>
                <a:cs typeface="Times New Roman"/>
              </a:rPr>
              <a:t>	</a:t>
            </a:r>
            <a:endParaRPr sz="1050">
              <a:latin typeface="Times New Roman"/>
              <a:cs typeface="Times New Roman"/>
            </a:endParaRPr>
          </a:p>
          <a:p>
            <a:pPr marR="1062990" algn="r">
              <a:lnSpc>
                <a:spcPct val="100000"/>
              </a:lnSpc>
              <a:spcBef>
                <a:spcPts val="200"/>
              </a:spcBef>
            </a:pPr>
            <a:r>
              <a:rPr sz="850" spc="20" dirty="0">
                <a:latin typeface="Times New Roman"/>
                <a:cs typeface="Times New Roman"/>
              </a:rPr>
              <a:t>(gün,</a:t>
            </a:r>
            <a:r>
              <a:rPr sz="850" dirty="0">
                <a:latin typeface="Times New Roman"/>
                <a:cs typeface="Times New Roman"/>
              </a:rPr>
              <a:t> </a:t>
            </a:r>
            <a:r>
              <a:rPr sz="850" spc="25" dirty="0">
                <a:latin typeface="Times New Roman"/>
                <a:cs typeface="Times New Roman"/>
              </a:rPr>
              <a:t>ay,</a:t>
            </a:r>
            <a:r>
              <a:rPr sz="850" spc="10" dirty="0">
                <a:latin typeface="Times New Roman"/>
                <a:cs typeface="Times New Roman"/>
              </a:rPr>
              <a:t> </a:t>
            </a:r>
            <a:r>
              <a:rPr sz="850" spc="15" dirty="0">
                <a:latin typeface="Times New Roman"/>
                <a:cs typeface="Times New Roman"/>
              </a:rPr>
              <a:t>il)</a:t>
            </a:r>
            <a:endParaRPr sz="850">
              <a:latin typeface="Times New Roman"/>
              <a:cs typeface="Times New Roman"/>
            </a:endParaRPr>
          </a:p>
        </p:txBody>
      </p:sp>
      <p:sp>
        <p:nvSpPr>
          <p:cNvPr id="23" name="object 23"/>
          <p:cNvSpPr/>
          <p:nvPr/>
        </p:nvSpPr>
        <p:spPr>
          <a:xfrm>
            <a:off x="6470386" y="1825727"/>
            <a:ext cx="5373370" cy="0"/>
          </a:xfrm>
          <a:custGeom>
            <a:avLst/>
            <a:gdLst/>
            <a:ahLst/>
            <a:cxnLst/>
            <a:rect l="l" t="t" r="r" b="b"/>
            <a:pathLst>
              <a:path w="5373370">
                <a:moveTo>
                  <a:pt x="0" y="0"/>
                </a:moveTo>
                <a:lnTo>
                  <a:pt x="5372753" y="0"/>
                </a:lnTo>
              </a:path>
            </a:pathLst>
          </a:custGeom>
          <a:ln w="8071">
            <a:solidFill>
              <a:srgbClr val="000000"/>
            </a:solidFill>
          </a:ln>
        </p:spPr>
        <p:txBody>
          <a:bodyPr wrap="square" lIns="0" tIns="0" rIns="0" bIns="0" rtlCol="0"/>
          <a:lstStyle/>
          <a:p>
            <a:endParaRPr/>
          </a:p>
        </p:txBody>
      </p:sp>
      <p:sp>
        <p:nvSpPr>
          <p:cNvPr id="24" name="object 24"/>
          <p:cNvSpPr/>
          <p:nvPr/>
        </p:nvSpPr>
        <p:spPr>
          <a:xfrm>
            <a:off x="6470386" y="2359781"/>
            <a:ext cx="5373370" cy="0"/>
          </a:xfrm>
          <a:custGeom>
            <a:avLst/>
            <a:gdLst/>
            <a:ahLst/>
            <a:cxnLst/>
            <a:rect l="l" t="t" r="r" b="b"/>
            <a:pathLst>
              <a:path w="5373370">
                <a:moveTo>
                  <a:pt x="0" y="0"/>
                </a:moveTo>
                <a:lnTo>
                  <a:pt x="5373313" y="0"/>
                </a:lnTo>
              </a:path>
            </a:pathLst>
          </a:custGeom>
          <a:ln w="8071">
            <a:solidFill>
              <a:srgbClr val="000000"/>
            </a:solidFill>
          </a:ln>
        </p:spPr>
        <p:txBody>
          <a:bodyPr wrap="square" lIns="0" tIns="0" rIns="0" bIns="0" rtlCol="0"/>
          <a:lstStyle/>
          <a:p>
            <a:endParaRPr/>
          </a:p>
        </p:txBody>
      </p:sp>
      <p:sp>
        <p:nvSpPr>
          <p:cNvPr id="25" name="object 25"/>
          <p:cNvSpPr/>
          <p:nvPr/>
        </p:nvSpPr>
        <p:spPr>
          <a:xfrm>
            <a:off x="6470387" y="4771768"/>
            <a:ext cx="5373370" cy="0"/>
          </a:xfrm>
          <a:custGeom>
            <a:avLst/>
            <a:gdLst/>
            <a:ahLst/>
            <a:cxnLst/>
            <a:rect l="l" t="t" r="r" b="b"/>
            <a:pathLst>
              <a:path w="5373370">
                <a:moveTo>
                  <a:pt x="0" y="0"/>
                </a:moveTo>
                <a:lnTo>
                  <a:pt x="5373313" y="0"/>
                </a:lnTo>
              </a:path>
            </a:pathLst>
          </a:custGeom>
          <a:ln w="8071">
            <a:solidFill>
              <a:srgbClr val="000000"/>
            </a:solidFill>
          </a:ln>
        </p:spPr>
        <p:txBody>
          <a:bodyPr wrap="square" lIns="0" tIns="0" rIns="0" bIns="0" rtlCol="0"/>
          <a:lstStyle/>
          <a:p>
            <a:endParaRPr/>
          </a:p>
        </p:txBody>
      </p:sp>
      <p:sp>
        <p:nvSpPr>
          <p:cNvPr id="26" name="object 26"/>
          <p:cNvSpPr/>
          <p:nvPr/>
        </p:nvSpPr>
        <p:spPr>
          <a:xfrm>
            <a:off x="10861270" y="6182919"/>
            <a:ext cx="1007744" cy="0"/>
          </a:xfrm>
          <a:custGeom>
            <a:avLst/>
            <a:gdLst/>
            <a:ahLst/>
            <a:cxnLst/>
            <a:rect l="l" t="t" r="r" b="b"/>
            <a:pathLst>
              <a:path w="1007745">
                <a:moveTo>
                  <a:pt x="0" y="0"/>
                </a:moveTo>
                <a:lnTo>
                  <a:pt x="1007391" y="0"/>
                </a:lnTo>
              </a:path>
            </a:pathLst>
          </a:custGeom>
          <a:ln w="8071">
            <a:solidFill>
              <a:srgbClr val="000000"/>
            </a:solidFill>
          </a:ln>
        </p:spPr>
        <p:txBody>
          <a:bodyPr wrap="square" lIns="0" tIns="0" rIns="0" bIns="0" rtlCol="0"/>
          <a:lstStyle/>
          <a:p>
            <a:endParaRPr/>
          </a:p>
        </p:txBody>
      </p:sp>
      <p:sp>
        <p:nvSpPr>
          <p:cNvPr id="27" name="object 27"/>
          <p:cNvSpPr/>
          <p:nvPr/>
        </p:nvSpPr>
        <p:spPr>
          <a:xfrm>
            <a:off x="6048755" y="0"/>
            <a:ext cx="34925" cy="6858000"/>
          </a:xfrm>
          <a:custGeom>
            <a:avLst/>
            <a:gdLst/>
            <a:ahLst/>
            <a:cxnLst/>
            <a:rect l="l" t="t" r="r" b="b"/>
            <a:pathLst>
              <a:path w="34925" h="6858000">
                <a:moveTo>
                  <a:pt x="0" y="0"/>
                </a:moveTo>
                <a:lnTo>
                  <a:pt x="34798" y="6857999"/>
                </a:lnTo>
              </a:path>
            </a:pathLst>
          </a:custGeom>
          <a:ln w="6096">
            <a:solidFill>
              <a:srgbClr val="000000"/>
            </a:solidFill>
            <a:prstDash val="sysDot"/>
          </a:ln>
        </p:spPr>
        <p:txBody>
          <a:bodyPr wrap="square" lIns="0" tIns="0" rIns="0" bIns="0" rtlCol="0"/>
          <a:lstStyle/>
          <a:p>
            <a:endParaRPr/>
          </a:p>
        </p:txBody>
      </p:sp>
    </p:spTree>
    <p:extLst>
      <p:ext uri="{BB962C8B-B14F-4D97-AF65-F5344CB8AC3E}">
        <p14:creationId xmlns:p14="http://schemas.microsoft.com/office/powerpoint/2010/main" val="16695462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440188" y="2765460"/>
            <a:ext cx="5312410" cy="0"/>
          </a:xfrm>
          <a:custGeom>
            <a:avLst/>
            <a:gdLst/>
            <a:ahLst/>
            <a:cxnLst/>
            <a:rect l="l" t="t" r="r" b="b"/>
            <a:pathLst>
              <a:path w="5312410">
                <a:moveTo>
                  <a:pt x="0" y="0"/>
                </a:moveTo>
                <a:lnTo>
                  <a:pt x="5311900" y="0"/>
                </a:lnTo>
              </a:path>
            </a:pathLst>
          </a:custGeom>
          <a:ln w="8810">
            <a:solidFill>
              <a:srgbClr val="000000"/>
            </a:solidFill>
          </a:ln>
        </p:spPr>
        <p:txBody>
          <a:bodyPr wrap="square" lIns="0" tIns="0" rIns="0" bIns="0" rtlCol="0"/>
          <a:lstStyle/>
          <a:p>
            <a:endParaRPr/>
          </a:p>
        </p:txBody>
      </p:sp>
      <p:sp>
        <p:nvSpPr>
          <p:cNvPr id="3" name="object 3"/>
          <p:cNvSpPr/>
          <p:nvPr/>
        </p:nvSpPr>
        <p:spPr>
          <a:xfrm>
            <a:off x="3440188" y="3126968"/>
            <a:ext cx="5312410" cy="0"/>
          </a:xfrm>
          <a:custGeom>
            <a:avLst/>
            <a:gdLst/>
            <a:ahLst/>
            <a:cxnLst/>
            <a:rect l="l" t="t" r="r" b="b"/>
            <a:pathLst>
              <a:path w="5312410">
                <a:moveTo>
                  <a:pt x="0" y="0"/>
                </a:moveTo>
                <a:lnTo>
                  <a:pt x="5311900" y="0"/>
                </a:lnTo>
              </a:path>
            </a:pathLst>
          </a:custGeom>
          <a:ln w="8810">
            <a:solidFill>
              <a:srgbClr val="000000"/>
            </a:solidFill>
          </a:ln>
        </p:spPr>
        <p:txBody>
          <a:bodyPr wrap="square" lIns="0" tIns="0" rIns="0" bIns="0" rtlCol="0"/>
          <a:lstStyle/>
          <a:p>
            <a:endParaRPr/>
          </a:p>
        </p:txBody>
      </p:sp>
      <p:sp>
        <p:nvSpPr>
          <p:cNvPr id="4" name="object 4"/>
          <p:cNvSpPr/>
          <p:nvPr/>
        </p:nvSpPr>
        <p:spPr>
          <a:xfrm>
            <a:off x="3440188" y="3483463"/>
            <a:ext cx="5312410" cy="0"/>
          </a:xfrm>
          <a:custGeom>
            <a:avLst/>
            <a:gdLst/>
            <a:ahLst/>
            <a:cxnLst/>
            <a:rect l="l" t="t" r="r" b="b"/>
            <a:pathLst>
              <a:path w="5312410">
                <a:moveTo>
                  <a:pt x="0" y="0"/>
                </a:moveTo>
                <a:lnTo>
                  <a:pt x="5311900" y="0"/>
                </a:lnTo>
              </a:path>
            </a:pathLst>
          </a:custGeom>
          <a:ln w="8810">
            <a:solidFill>
              <a:srgbClr val="000000"/>
            </a:solidFill>
          </a:ln>
        </p:spPr>
        <p:txBody>
          <a:bodyPr wrap="square" lIns="0" tIns="0" rIns="0" bIns="0" rtlCol="0"/>
          <a:lstStyle/>
          <a:p>
            <a:endParaRPr/>
          </a:p>
        </p:txBody>
      </p:sp>
      <p:sp>
        <p:nvSpPr>
          <p:cNvPr id="5" name="object 5"/>
          <p:cNvSpPr/>
          <p:nvPr/>
        </p:nvSpPr>
        <p:spPr>
          <a:xfrm>
            <a:off x="3440188" y="3839332"/>
            <a:ext cx="5312410" cy="0"/>
          </a:xfrm>
          <a:custGeom>
            <a:avLst/>
            <a:gdLst/>
            <a:ahLst/>
            <a:cxnLst/>
            <a:rect l="l" t="t" r="r" b="b"/>
            <a:pathLst>
              <a:path w="5312410">
                <a:moveTo>
                  <a:pt x="0" y="0"/>
                </a:moveTo>
                <a:lnTo>
                  <a:pt x="5311900" y="0"/>
                </a:lnTo>
              </a:path>
            </a:pathLst>
          </a:custGeom>
          <a:ln w="8810">
            <a:solidFill>
              <a:srgbClr val="000000"/>
            </a:solidFill>
          </a:ln>
        </p:spPr>
        <p:txBody>
          <a:bodyPr wrap="square" lIns="0" tIns="0" rIns="0" bIns="0" rtlCol="0"/>
          <a:lstStyle/>
          <a:p>
            <a:endParaRPr/>
          </a:p>
        </p:txBody>
      </p:sp>
      <p:sp>
        <p:nvSpPr>
          <p:cNvPr id="6" name="object 6"/>
          <p:cNvSpPr txBox="1"/>
          <p:nvPr/>
        </p:nvSpPr>
        <p:spPr>
          <a:xfrm>
            <a:off x="7768128" y="214789"/>
            <a:ext cx="3871672" cy="586740"/>
          </a:xfrm>
          <a:prstGeom prst="rect">
            <a:avLst/>
          </a:prstGeom>
        </p:spPr>
        <p:txBody>
          <a:bodyPr vert="horz" wrap="square" lIns="0" tIns="10795" rIns="0" bIns="0" rtlCol="0">
            <a:spAutoFit/>
          </a:bodyPr>
          <a:lstStyle/>
          <a:p>
            <a:pPr marL="12700" marR="5080" algn="just">
              <a:lnSpc>
                <a:spcPct val="117000"/>
              </a:lnSpc>
              <a:spcBef>
                <a:spcPts val="85"/>
              </a:spcBef>
              <a:tabLst>
                <a:tab pos="1310640" algn="l"/>
                <a:tab pos="2903220" algn="l"/>
              </a:tabLst>
            </a:pPr>
            <a:r>
              <a:rPr sz="1050" spc="-20" dirty="0">
                <a:latin typeface="Times New Roman"/>
                <a:cs typeface="Times New Roman"/>
              </a:rPr>
              <a:t>Azərbaycan</a:t>
            </a:r>
            <a:r>
              <a:rPr sz="1050" spc="-15" dirty="0">
                <a:latin typeface="Times New Roman"/>
                <a:cs typeface="Times New Roman"/>
              </a:rPr>
              <a:t> </a:t>
            </a:r>
            <a:r>
              <a:rPr sz="1050" spc="-10" dirty="0">
                <a:latin typeface="Times New Roman"/>
                <a:cs typeface="Times New Roman"/>
              </a:rPr>
              <a:t>Respublikası</a:t>
            </a:r>
            <a:r>
              <a:rPr sz="1050" spc="-5" dirty="0">
                <a:latin typeface="Times New Roman"/>
                <a:cs typeface="Times New Roman"/>
              </a:rPr>
              <a:t> </a:t>
            </a:r>
            <a:r>
              <a:rPr sz="1050" spc="-10" dirty="0">
                <a:latin typeface="Times New Roman"/>
                <a:cs typeface="Times New Roman"/>
              </a:rPr>
              <a:t>İqtisadiyyat</a:t>
            </a:r>
            <a:r>
              <a:rPr sz="1050" spc="-5" dirty="0">
                <a:latin typeface="Times New Roman"/>
                <a:cs typeface="Times New Roman"/>
              </a:rPr>
              <a:t> </a:t>
            </a:r>
            <a:r>
              <a:rPr sz="1050" spc="-15" dirty="0">
                <a:latin typeface="Times New Roman"/>
                <a:cs typeface="Times New Roman"/>
              </a:rPr>
              <a:t>Nazirliyinin </a:t>
            </a:r>
            <a:r>
              <a:rPr sz="1050" spc="-10" dirty="0">
                <a:latin typeface="Times New Roman"/>
                <a:cs typeface="Times New Roman"/>
              </a:rPr>
              <a:t> kollegiyasının</a:t>
            </a:r>
            <a:r>
              <a:rPr sz="1050" u="sng" spc="-10" dirty="0">
                <a:uFill>
                  <a:solidFill>
                    <a:srgbClr val="000000"/>
                  </a:solidFill>
                </a:uFill>
                <a:latin typeface="Times New Roman"/>
                <a:cs typeface="Times New Roman"/>
              </a:rPr>
              <a:t>	</a:t>
            </a:r>
            <a:r>
              <a:rPr sz="1050" spc="-10" dirty="0">
                <a:latin typeface="Times New Roman"/>
                <a:cs typeface="Times New Roman"/>
              </a:rPr>
              <a:t>2019-cu</a:t>
            </a:r>
            <a:r>
              <a:rPr sz="1050" spc="45" dirty="0">
                <a:latin typeface="Times New Roman"/>
                <a:cs typeface="Times New Roman"/>
              </a:rPr>
              <a:t> </a:t>
            </a:r>
            <a:r>
              <a:rPr sz="1050" spc="-10" dirty="0">
                <a:latin typeface="Times New Roman"/>
                <a:cs typeface="Times New Roman"/>
              </a:rPr>
              <a:t>il</a:t>
            </a:r>
            <a:r>
              <a:rPr sz="1050" spc="60" dirty="0">
                <a:latin typeface="Times New Roman"/>
                <a:cs typeface="Times New Roman"/>
              </a:rPr>
              <a:t> </a:t>
            </a:r>
            <a:r>
              <a:rPr sz="1050" spc="-5" dirty="0">
                <a:latin typeface="Times New Roman"/>
                <a:cs typeface="Times New Roman"/>
              </a:rPr>
              <a:t>tarixli </a:t>
            </a:r>
            <a:r>
              <a:rPr sz="1050" dirty="0">
                <a:latin typeface="Times New Roman"/>
                <a:cs typeface="Times New Roman"/>
              </a:rPr>
              <a:t>   </a:t>
            </a:r>
            <a:r>
              <a:rPr sz="1050" spc="-45" dirty="0">
                <a:latin typeface="Times New Roman"/>
                <a:cs typeface="Times New Roman"/>
              </a:rPr>
              <a:t> </a:t>
            </a:r>
            <a:r>
              <a:rPr sz="1050" u="sng" spc="-10" dirty="0">
                <a:uFill>
                  <a:solidFill>
                    <a:srgbClr val="000000"/>
                  </a:solidFill>
                </a:uFill>
                <a:latin typeface="Times New Roman"/>
                <a:cs typeface="Times New Roman"/>
              </a:rPr>
              <a:t> </a:t>
            </a:r>
            <a:r>
              <a:rPr sz="1050" u="sng" dirty="0">
                <a:uFill>
                  <a:solidFill>
                    <a:srgbClr val="000000"/>
                  </a:solidFill>
                </a:uFill>
                <a:latin typeface="Times New Roman"/>
                <a:cs typeface="Times New Roman"/>
              </a:rPr>
              <a:t>	</a:t>
            </a:r>
            <a:r>
              <a:rPr sz="1050" dirty="0">
                <a:latin typeface="Times New Roman"/>
                <a:cs typeface="Times New Roman"/>
              </a:rPr>
              <a:t> </a:t>
            </a:r>
            <a:r>
              <a:rPr sz="1050" spc="-10" dirty="0">
                <a:latin typeface="Times New Roman"/>
                <a:cs typeface="Times New Roman"/>
              </a:rPr>
              <a:t>          </a:t>
            </a:r>
            <a:r>
              <a:rPr sz="1050" spc="100" dirty="0">
                <a:latin typeface="Times New Roman"/>
                <a:cs typeface="Times New Roman"/>
              </a:rPr>
              <a:t> </a:t>
            </a:r>
            <a:r>
              <a:rPr sz="1050" spc="-10" dirty="0">
                <a:latin typeface="Times New Roman"/>
                <a:cs typeface="Times New Roman"/>
              </a:rPr>
              <a:t>nömrəli qərarı</a:t>
            </a:r>
            <a:r>
              <a:rPr sz="1050" spc="-5" dirty="0">
                <a:latin typeface="Times New Roman"/>
                <a:cs typeface="Times New Roman"/>
              </a:rPr>
              <a:t> ilə</a:t>
            </a:r>
            <a:r>
              <a:rPr sz="1050" spc="-10" dirty="0">
                <a:latin typeface="Times New Roman"/>
                <a:cs typeface="Times New Roman"/>
              </a:rPr>
              <a:t> </a:t>
            </a:r>
            <a:r>
              <a:rPr sz="1050" spc="-5" dirty="0">
                <a:latin typeface="Times New Roman"/>
                <a:cs typeface="Times New Roman"/>
              </a:rPr>
              <a:t>təsdiq</a:t>
            </a:r>
            <a:r>
              <a:rPr sz="1050" spc="5" dirty="0">
                <a:latin typeface="Times New Roman"/>
                <a:cs typeface="Times New Roman"/>
              </a:rPr>
              <a:t> </a:t>
            </a:r>
            <a:r>
              <a:rPr sz="1050" spc="-10" dirty="0">
                <a:latin typeface="Times New Roman"/>
                <a:cs typeface="Times New Roman"/>
              </a:rPr>
              <a:t>edilmişdir</a:t>
            </a:r>
            <a:r>
              <a:rPr sz="1050" dirty="0">
                <a:latin typeface="Times New Roman"/>
                <a:cs typeface="Times New Roman"/>
              </a:rPr>
              <a:t> </a:t>
            </a:r>
            <a:r>
              <a:rPr sz="1050" spc="-10" dirty="0">
                <a:latin typeface="Times New Roman"/>
                <a:cs typeface="Times New Roman"/>
              </a:rPr>
              <a:t>(Əlavə</a:t>
            </a:r>
            <a:r>
              <a:rPr sz="1050" dirty="0">
                <a:latin typeface="Times New Roman"/>
                <a:cs typeface="Times New Roman"/>
              </a:rPr>
              <a:t> </a:t>
            </a:r>
            <a:r>
              <a:rPr sz="1050" spc="-10" dirty="0">
                <a:latin typeface="Times New Roman"/>
                <a:cs typeface="Times New Roman"/>
              </a:rPr>
              <a:t>nömrə</a:t>
            </a:r>
            <a:r>
              <a:rPr sz="1050" spc="-50" dirty="0">
                <a:latin typeface="Times New Roman"/>
                <a:cs typeface="Times New Roman"/>
              </a:rPr>
              <a:t> </a:t>
            </a:r>
            <a:r>
              <a:rPr sz="1050" spc="-10" dirty="0">
                <a:latin typeface="Times New Roman"/>
                <a:cs typeface="Times New Roman"/>
              </a:rPr>
              <a:t>1)</a:t>
            </a:r>
            <a:endParaRPr sz="1050" dirty="0">
              <a:latin typeface="Times New Roman"/>
              <a:cs typeface="Times New Roman"/>
            </a:endParaRPr>
          </a:p>
        </p:txBody>
      </p:sp>
      <p:sp>
        <p:nvSpPr>
          <p:cNvPr id="7" name="object 7"/>
          <p:cNvSpPr txBox="1"/>
          <p:nvPr/>
        </p:nvSpPr>
        <p:spPr>
          <a:xfrm>
            <a:off x="4352334" y="1361112"/>
            <a:ext cx="3497579" cy="206375"/>
          </a:xfrm>
          <a:prstGeom prst="rect">
            <a:avLst/>
          </a:prstGeom>
        </p:spPr>
        <p:txBody>
          <a:bodyPr vert="horz" wrap="square" lIns="0" tIns="16510" rIns="0" bIns="0" rtlCol="0">
            <a:spAutoFit/>
          </a:bodyPr>
          <a:lstStyle/>
          <a:p>
            <a:pPr marL="12700">
              <a:lnSpc>
                <a:spcPct val="100000"/>
              </a:lnSpc>
              <a:spcBef>
                <a:spcPts val="130"/>
              </a:spcBef>
            </a:pPr>
            <a:r>
              <a:rPr sz="1150" b="1" spc="-50" dirty="0">
                <a:latin typeface="Times New Roman"/>
                <a:cs typeface="Times New Roman"/>
              </a:rPr>
              <a:t>KOB</a:t>
            </a:r>
            <a:r>
              <a:rPr sz="1150" b="1" spc="-15" dirty="0">
                <a:latin typeface="Times New Roman"/>
                <a:cs typeface="Times New Roman"/>
              </a:rPr>
              <a:t> </a:t>
            </a:r>
            <a:r>
              <a:rPr sz="1150" b="1" spc="-50" dirty="0">
                <a:latin typeface="Times New Roman"/>
                <a:cs typeface="Times New Roman"/>
              </a:rPr>
              <a:t>KLASTERİNİN</a:t>
            </a:r>
            <a:r>
              <a:rPr sz="1150" b="1" spc="-15" dirty="0">
                <a:latin typeface="Times New Roman"/>
                <a:cs typeface="Times New Roman"/>
              </a:rPr>
              <a:t> </a:t>
            </a:r>
            <a:r>
              <a:rPr sz="1150" b="1" spc="-45" dirty="0">
                <a:latin typeface="Times New Roman"/>
                <a:cs typeface="Times New Roman"/>
              </a:rPr>
              <a:t>İŞTİRAKÇISI</a:t>
            </a:r>
            <a:r>
              <a:rPr sz="1150" b="1" spc="-10" dirty="0">
                <a:latin typeface="Times New Roman"/>
                <a:cs typeface="Times New Roman"/>
              </a:rPr>
              <a:t> </a:t>
            </a:r>
            <a:r>
              <a:rPr sz="1150" b="1" spc="-50" dirty="0">
                <a:latin typeface="Times New Roman"/>
                <a:cs typeface="Times New Roman"/>
              </a:rPr>
              <a:t>ŞƏHADƏTNAMƏSİ</a:t>
            </a:r>
            <a:endParaRPr sz="1150" dirty="0">
              <a:latin typeface="Times New Roman"/>
              <a:cs typeface="Times New Roman"/>
            </a:endParaRPr>
          </a:p>
        </p:txBody>
      </p:sp>
      <p:sp>
        <p:nvSpPr>
          <p:cNvPr id="8" name="object 8"/>
          <p:cNvSpPr txBox="1"/>
          <p:nvPr/>
        </p:nvSpPr>
        <p:spPr>
          <a:xfrm>
            <a:off x="3388258" y="1968595"/>
            <a:ext cx="986155" cy="206375"/>
          </a:xfrm>
          <a:prstGeom prst="rect">
            <a:avLst/>
          </a:prstGeom>
        </p:spPr>
        <p:txBody>
          <a:bodyPr vert="horz" wrap="square" lIns="0" tIns="16510" rIns="0" bIns="0" rtlCol="0">
            <a:spAutoFit/>
          </a:bodyPr>
          <a:lstStyle/>
          <a:p>
            <a:pPr marL="12700">
              <a:lnSpc>
                <a:spcPct val="100000"/>
              </a:lnSpc>
              <a:spcBef>
                <a:spcPts val="130"/>
              </a:spcBef>
              <a:tabLst>
                <a:tab pos="972819" algn="l"/>
              </a:tabLst>
            </a:pPr>
            <a:r>
              <a:rPr sz="1150" spc="-70" dirty="0">
                <a:latin typeface="Times New Roman"/>
                <a:cs typeface="Times New Roman"/>
              </a:rPr>
              <a:t>№</a:t>
            </a:r>
            <a:r>
              <a:rPr sz="1150" u="sng" dirty="0">
                <a:uFill>
                  <a:solidFill>
                    <a:srgbClr val="000000"/>
                  </a:solidFill>
                </a:uFill>
                <a:latin typeface="Times New Roman"/>
                <a:cs typeface="Times New Roman"/>
              </a:rPr>
              <a:t> 	</a:t>
            </a:r>
            <a:endParaRPr sz="1150" dirty="0">
              <a:latin typeface="Times New Roman"/>
              <a:cs typeface="Times New Roman"/>
            </a:endParaRPr>
          </a:p>
        </p:txBody>
      </p:sp>
      <p:sp>
        <p:nvSpPr>
          <p:cNvPr id="9" name="object 9"/>
          <p:cNvSpPr txBox="1"/>
          <p:nvPr/>
        </p:nvSpPr>
        <p:spPr>
          <a:xfrm>
            <a:off x="7337161" y="1968595"/>
            <a:ext cx="1443355" cy="206375"/>
          </a:xfrm>
          <a:prstGeom prst="rect">
            <a:avLst/>
          </a:prstGeom>
        </p:spPr>
        <p:txBody>
          <a:bodyPr vert="horz" wrap="square" lIns="0" tIns="16510" rIns="0" bIns="0" rtlCol="0">
            <a:spAutoFit/>
          </a:bodyPr>
          <a:lstStyle/>
          <a:p>
            <a:pPr marL="12700">
              <a:lnSpc>
                <a:spcPct val="100000"/>
              </a:lnSpc>
              <a:spcBef>
                <a:spcPts val="130"/>
              </a:spcBef>
              <a:tabLst>
                <a:tab pos="1059180" algn="l"/>
              </a:tabLst>
            </a:pPr>
            <a:r>
              <a:rPr sz="1150" u="sng" spc="-20" dirty="0">
                <a:uFill>
                  <a:solidFill>
                    <a:srgbClr val="000000"/>
                  </a:solidFill>
                </a:uFill>
                <a:latin typeface="Times New Roman"/>
                <a:cs typeface="Times New Roman"/>
              </a:rPr>
              <a:t> 	</a:t>
            </a:r>
            <a:r>
              <a:rPr sz="1150" spc="-45" dirty="0">
                <a:latin typeface="Times New Roman"/>
                <a:cs typeface="Times New Roman"/>
              </a:rPr>
              <a:t>20</a:t>
            </a:r>
            <a:r>
              <a:rPr sz="1150" u="sng" spc="290" dirty="0">
                <a:uFill>
                  <a:solidFill>
                    <a:srgbClr val="000000"/>
                  </a:solidFill>
                </a:uFill>
                <a:latin typeface="Times New Roman"/>
                <a:cs typeface="Times New Roman"/>
              </a:rPr>
              <a:t>  </a:t>
            </a:r>
            <a:r>
              <a:rPr sz="1150" spc="-25" dirty="0">
                <a:latin typeface="Times New Roman"/>
                <a:cs typeface="Times New Roman"/>
              </a:rPr>
              <a:t>il</a:t>
            </a:r>
            <a:endParaRPr sz="1150">
              <a:latin typeface="Times New Roman"/>
              <a:cs typeface="Times New Roman"/>
            </a:endParaRPr>
          </a:p>
        </p:txBody>
      </p:sp>
      <p:sp>
        <p:nvSpPr>
          <p:cNvPr id="10" name="object 10"/>
          <p:cNvSpPr txBox="1"/>
          <p:nvPr/>
        </p:nvSpPr>
        <p:spPr>
          <a:xfrm>
            <a:off x="4563411" y="2773060"/>
            <a:ext cx="3054350" cy="175260"/>
          </a:xfrm>
          <a:prstGeom prst="rect">
            <a:avLst/>
          </a:prstGeom>
        </p:spPr>
        <p:txBody>
          <a:bodyPr vert="horz" wrap="square" lIns="0" tIns="16510" rIns="0" bIns="0" rtlCol="0">
            <a:spAutoFit/>
          </a:bodyPr>
          <a:lstStyle/>
          <a:p>
            <a:pPr marL="12700">
              <a:lnSpc>
                <a:spcPct val="100000"/>
              </a:lnSpc>
              <a:spcBef>
                <a:spcPts val="130"/>
              </a:spcBef>
            </a:pPr>
            <a:r>
              <a:rPr sz="950" i="1" spc="-45" dirty="0">
                <a:latin typeface="Times New Roman"/>
                <a:cs typeface="Times New Roman"/>
              </a:rPr>
              <a:t>(Sənədin</a:t>
            </a:r>
            <a:r>
              <a:rPr sz="950" i="1" spc="-15" dirty="0">
                <a:latin typeface="Times New Roman"/>
                <a:cs typeface="Times New Roman"/>
              </a:rPr>
              <a:t> </a:t>
            </a:r>
            <a:r>
              <a:rPr sz="950" i="1" spc="-35" dirty="0">
                <a:latin typeface="Times New Roman"/>
                <a:cs typeface="Times New Roman"/>
              </a:rPr>
              <a:t>verildiyi</a:t>
            </a:r>
            <a:r>
              <a:rPr sz="950" i="1" spc="-15" dirty="0">
                <a:latin typeface="Times New Roman"/>
                <a:cs typeface="Times New Roman"/>
              </a:rPr>
              <a:t> </a:t>
            </a:r>
            <a:r>
              <a:rPr sz="950" i="1" spc="-40" dirty="0">
                <a:latin typeface="Times New Roman"/>
                <a:cs typeface="Times New Roman"/>
              </a:rPr>
              <a:t>fərdi</a:t>
            </a:r>
            <a:r>
              <a:rPr sz="950" i="1" spc="-15" dirty="0">
                <a:latin typeface="Times New Roman"/>
                <a:cs typeface="Times New Roman"/>
              </a:rPr>
              <a:t> </a:t>
            </a:r>
            <a:r>
              <a:rPr sz="950" i="1" spc="-45" dirty="0">
                <a:latin typeface="Times New Roman"/>
                <a:cs typeface="Times New Roman"/>
              </a:rPr>
              <a:t>sahibkarın</a:t>
            </a:r>
            <a:r>
              <a:rPr sz="950" i="1" spc="-10" dirty="0">
                <a:latin typeface="Times New Roman"/>
                <a:cs typeface="Times New Roman"/>
              </a:rPr>
              <a:t> </a:t>
            </a:r>
            <a:r>
              <a:rPr sz="950" i="1" spc="-40" dirty="0">
                <a:latin typeface="Times New Roman"/>
                <a:cs typeface="Times New Roman"/>
              </a:rPr>
              <a:t>adı,</a:t>
            </a:r>
            <a:r>
              <a:rPr sz="950" i="1" spc="-10" dirty="0">
                <a:latin typeface="Times New Roman"/>
                <a:cs typeface="Times New Roman"/>
              </a:rPr>
              <a:t> </a:t>
            </a:r>
            <a:r>
              <a:rPr sz="950" i="1" spc="-40" dirty="0">
                <a:latin typeface="Times New Roman"/>
                <a:cs typeface="Times New Roman"/>
              </a:rPr>
              <a:t>soyadı,</a:t>
            </a:r>
            <a:r>
              <a:rPr sz="950" i="1" spc="-10" dirty="0">
                <a:latin typeface="Times New Roman"/>
                <a:cs typeface="Times New Roman"/>
              </a:rPr>
              <a:t> </a:t>
            </a:r>
            <a:r>
              <a:rPr sz="950" i="1" spc="-40" dirty="0">
                <a:latin typeface="Times New Roman"/>
                <a:cs typeface="Times New Roman"/>
              </a:rPr>
              <a:t>atasının</a:t>
            </a:r>
            <a:r>
              <a:rPr sz="950" i="1" spc="-25" dirty="0">
                <a:latin typeface="Times New Roman"/>
                <a:cs typeface="Times New Roman"/>
              </a:rPr>
              <a:t> </a:t>
            </a:r>
            <a:r>
              <a:rPr sz="950" i="1" spc="-40" dirty="0">
                <a:latin typeface="Times New Roman"/>
                <a:cs typeface="Times New Roman"/>
              </a:rPr>
              <a:t>adı/</a:t>
            </a:r>
            <a:r>
              <a:rPr sz="950" i="1" spc="-25" dirty="0">
                <a:latin typeface="Times New Roman"/>
                <a:cs typeface="Times New Roman"/>
              </a:rPr>
              <a:t> </a:t>
            </a:r>
            <a:r>
              <a:rPr sz="950" i="1" spc="-50" dirty="0">
                <a:latin typeface="Times New Roman"/>
                <a:cs typeface="Times New Roman"/>
              </a:rPr>
              <a:t>VÖEN-i)</a:t>
            </a:r>
            <a:endParaRPr sz="950">
              <a:latin typeface="Times New Roman"/>
              <a:cs typeface="Times New Roman"/>
            </a:endParaRPr>
          </a:p>
        </p:txBody>
      </p:sp>
      <p:sp>
        <p:nvSpPr>
          <p:cNvPr id="11" name="object 11"/>
          <p:cNvSpPr txBox="1"/>
          <p:nvPr/>
        </p:nvSpPr>
        <p:spPr>
          <a:xfrm>
            <a:off x="5229557" y="3129805"/>
            <a:ext cx="1733550" cy="175260"/>
          </a:xfrm>
          <a:prstGeom prst="rect">
            <a:avLst/>
          </a:prstGeom>
        </p:spPr>
        <p:txBody>
          <a:bodyPr vert="horz" wrap="square" lIns="0" tIns="16510" rIns="0" bIns="0" rtlCol="0">
            <a:spAutoFit/>
          </a:bodyPr>
          <a:lstStyle/>
          <a:p>
            <a:pPr marL="12700">
              <a:lnSpc>
                <a:spcPct val="100000"/>
              </a:lnSpc>
              <a:spcBef>
                <a:spcPts val="130"/>
              </a:spcBef>
            </a:pPr>
            <a:r>
              <a:rPr sz="950" i="1" spc="-45" dirty="0">
                <a:latin typeface="Times New Roman"/>
                <a:cs typeface="Times New Roman"/>
              </a:rPr>
              <a:t>(</a:t>
            </a:r>
            <a:r>
              <a:rPr sz="950" i="1" spc="-60" dirty="0">
                <a:latin typeface="Times New Roman"/>
                <a:cs typeface="Times New Roman"/>
              </a:rPr>
              <a:t>K</a:t>
            </a:r>
            <a:r>
              <a:rPr sz="950" i="1" spc="-75" dirty="0">
                <a:latin typeface="Times New Roman"/>
                <a:cs typeface="Times New Roman"/>
              </a:rPr>
              <a:t>O</a:t>
            </a:r>
            <a:r>
              <a:rPr sz="950" i="1" spc="-60" dirty="0">
                <a:latin typeface="Times New Roman"/>
                <a:cs typeface="Times New Roman"/>
              </a:rPr>
              <a:t>B</a:t>
            </a:r>
            <a:r>
              <a:rPr sz="950" i="1" spc="-20" dirty="0">
                <a:latin typeface="Times New Roman"/>
                <a:cs typeface="Times New Roman"/>
              </a:rPr>
              <a:t> </a:t>
            </a:r>
            <a:r>
              <a:rPr sz="950" i="1" spc="-35" dirty="0">
                <a:latin typeface="Times New Roman"/>
                <a:cs typeface="Times New Roman"/>
              </a:rPr>
              <a:t>kl</a:t>
            </a:r>
            <a:r>
              <a:rPr sz="950" i="1" spc="-45" dirty="0">
                <a:latin typeface="Times New Roman"/>
                <a:cs typeface="Times New Roman"/>
              </a:rPr>
              <a:t>as</a:t>
            </a:r>
            <a:r>
              <a:rPr sz="950" i="1" spc="-35" dirty="0">
                <a:latin typeface="Times New Roman"/>
                <a:cs typeface="Times New Roman"/>
              </a:rPr>
              <a:t>teri</a:t>
            </a:r>
            <a:r>
              <a:rPr sz="950" i="1" spc="-40" dirty="0">
                <a:latin typeface="Times New Roman"/>
                <a:cs typeface="Times New Roman"/>
              </a:rPr>
              <a:t>nin</a:t>
            </a:r>
            <a:r>
              <a:rPr sz="950" i="1" spc="-20" dirty="0">
                <a:latin typeface="Times New Roman"/>
                <a:cs typeface="Times New Roman"/>
              </a:rPr>
              <a:t> </a:t>
            </a:r>
            <a:r>
              <a:rPr sz="950" i="1" spc="-30" dirty="0">
                <a:latin typeface="Times New Roman"/>
                <a:cs typeface="Times New Roman"/>
              </a:rPr>
              <a:t>i</a:t>
            </a:r>
            <a:r>
              <a:rPr sz="950" i="1" spc="-45" dirty="0">
                <a:latin typeface="Times New Roman"/>
                <a:cs typeface="Times New Roman"/>
              </a:rPr>
              <a:t>ş</a:t>
            </a:r>
            <a:r>
              <a:rPr sz="950" i="1" spc="-30" dirty="0">
                <a:latin typeface="Times New Roman"/>
                <a:cs typeface="Times New Roman"/>
              </a:rPr>
              <a:t>t</a:t>
            </a:r>
            <a:r>
              <a:rPr sz="950" i="1" spc="-25" dirty="0">
                <a:latin typeface="Times New Roman"/>
                <a:cs typeface="Times New Roman"/>
              </a:rPr>
              <a:t>i</a:t>
            </a:r>
            <a:r>
              <a:rPr sz="950" i="1" spc="-45" dirty="0">
                <a:latin typeface="Times New Roman"/>
                <a:cs typeface="Times New Roman"/>
              </a:rPr>
              <a:t>r</a:t>
            </a:r>
            <a:r>
              <a:rPr sz="950" i="1" spc="-40" dirty="0">
                <a:latin typeface="Times New Roman"/>
                <a:cs typeface="Times New Roman"/>
              </a:rPr>
              <a:t>akçı</a:t>
            </a:r>
            <a:r>
              <a:rPr sz="950" i="1" spc="-45" dirty="0">
                <a:latin typeface="Times New Roman"/>
                <a:cs typeface="Times New Roman"/>
              </a:rPr>
              <a:t>s</a:t>
            </a:r>
            <a:r>
              <a:rPr sz="950" i="1" spc="-40" dirty="0">
                <a:latin typeface="Times New Roman"/>
                <a:cs typeface="Times New Roman"/>
              </a:rPr>
              <a:t>ın</a:t>
            </a:r>
            <a:r>
              <a:rPr sz="950" i="1" spc="-25" dirty="0">
                <a:latin typeface="Times New Roman"/>
                <a:cs typeface="Times New Roman"/>
              </a:rPr>
              <a:t>ı</a:t>
            </a:r>
            <a:r>
              <a:rPr sz="950" i="1" spc="-50" dirty="0">
                <a:latin typeface="Times New Roman"/>
                <a:cs typeface="Times New Roman"/>
              </a:rPr>
              <a:t>n</a:t>
            </a:r>
            <a:r>
              <a:rPr sz="950" i="1" spc="-20" dirty="0">
                <a:latin typeface="Times New Roman"/>
                <a:cs typeface="Times New Roman"/>
              </a:rPr>
              <a:t> </a:t>
            </a:r>
            <a:r>
              <a:rPr sz="950" i="1" spc="-45" dirty="0">
                <a:latin typeface="Times New Roman"/>
                <a:cs typeface="Times New Roman"/>
              </a:rPr>
              <a:t>ünv</a:t>
            </a:r>
            <a:r>
              <a:rPr sz="950" i="1" spc="-55" dirty="0">
                <a:latin typeface="Times New Roman"/>
                <a:cs typeface="Times New Roman"/>
              </a:rPr>
              <a:t>a</a:t>
            </a:r>
            <a:r>
              <a:rPr sz="950" i="1" spc="-35" dirty="0">
                <a:latin typeface="Times New Roman"/>
                <a:cs typeface="Times New Roman"/>
              </a:rPr>
              <a:t>nı)</a:t>
            </a:r>
            <a:endParaRPr sz="950">
              <a:latin typeface="Times New Roman"/>
              <a:cs typeface="Times New Roman"/>
            </a:endParaRPr>
          </a:p>
        </p:txBody>
      </p:sp>
      <p:sp>
        <p:nvSpPr>
          <p:cNvPr id="12" name="object 12"/>
          <p:cNvSpPr txBox="1"/>
          <p:nvPr/>
        </p:nvSpPr>
        <p:spPr>
          <a:xfrm>
            <a:off x="4411343" y="3483168"/>
            <a:ext cx="3352165" cy="175260"/>
          </a:xfrm>
          <a:prstGeom prst="rect">
            <a:avLst/>
          </a:prstGeom>
        </p:spPr>
        <p:txBody>
          <a:bodyPr vert="horz" wrap="square" lIns="0" tIns="16510" rIns="0" bIns="0" rtlCol="0">
            <a:spAutoFit/>
          </a:bodyPr>
          <a:lstStyle/>
          <a:p>
            <a:pPr marL="12700">
              <a:lnSpc>
                <a:spcPct val="100000"/>
              </a:lnSpc>
              <a:spcBef>
                <a:spcPts val="130"/>
              </a:spcBef>
            </a:pPr>
            <a:r>
              <a:rPr sz="950" i="1" spc="-60" dirty="0">
                <a:latin typeface="Times New Roman"/>
                <a:cs typeface="Times New Roman"/>
              </a:rPr>
              <a:t>(KOB</a:t>
            </a:r>
            <a:r>
              <a:rPr sz="950" i="1" spc="-15" dirty="0">
                <a:latin typeface="Times New Roman"/>
                <a:cs typeface="Times New Roman"/>
              </a:rPr>
              <a:t> </a:t>
            </a:r>
            <a:r>
              <a:rPr sz="950" i="1" spc="-40" dirty="0">
                <a:latin typeface="Times New Roman"/>
                <a:cs typeface="Times New Roman"/>
              </a:rPr>
              <a:t>klasterinin</a:t>
            </a:r>
            <a:r>
              <a:rPr sz="950" i="1" spc="-15" dirty="0">
                <a:latin typeface="Times New Roman"/>
                <a:cs typeface="Times New Roman"/>
              </a:rPr>
              <a:t> </a:t>
            </a:r>
            <a:r>
              <a:rPr sz="950" i="1" spc="-35" dirty="0">
                <a:latin typeface="Times New Roman"/>
                <a:cs typeface="Times New Roman"/>
              </a:rPr>
              <a:t>iştirakçısının</a:t>
            </a:r>
            <a:r>
              <a:rPr sz="950" i="1" spc="-15" dirty="0">
                <a:latin typeface="Times New Roman"/>
                <a:cs typeface="Times New Roman"/>
              </a:rPr>
              <a:t> </a:t>
            </a:r>
            <a:r>
              <a:rPr sz="950" i="1" spc="-45" dirty="0">
                <a:latin typeface="Times New Roman"/>
                <a:cs typeface="Times New Roman"/>
              </a:rPr>
              <a:t>həyata</a:t>
            </a:r>
            <a:r>
              <a:rPr sz="950" i="1" spc="-25" dirty="0">
                <a:latin typeface="Times New Roman"/>
                <a:cs typeface="Times New Roman"/>
              </a:rPr>
              <a:t> </a:t>
            </a:r>
            <a:r>
              <a:rPr sz="950" i="1" spc="-40" dirty="0">
                <a:latin typeface="Times New Roman"/>
                <a:cs typeface="Times New Roman"/>
              </a:rPr>
              <a:t>keçirdiyi</a:t>
            </a:r>
            <a:r>
              <a:rPr sz="950" i="1" spc="-20" dirty="0">
                <a:latin typeface="Times New Roman"/>
                <a:cs typeface="Times New Roman"/>
              </a:rPr>
              <a:t> </a:t>
            </a:r>
            <a:r>
              <a:rPr sz="950" i="1" spc="-35" dirty="0">
                <a:latin typeface="Times New Roman"/>
                <a:cs typeface="Times New Roman"/>
              </a:rPr>
              <a:t>fəaliyyət</a:t>
            </a:r>
            <a:r>
              <a:rPr sz="950" i="1" spc="-20" dirty="0">
                <a:latin typeface="Times New Roman"/>
                <a:cs typeface="Times New Roman"/>
              </a:rPr>
              <a:t> </a:t>
            </a:r>
            <a:r>
              <a:rPr sz="950" i="1" spc="-40" dirty="0">
                <a:latin typeface="Times New Roman"/>
                <a:cs typeface="Times New Roman"/>
              </a:rPr>
              <a:t>növlərinin</a:t>
            </a:r>
            <a:r>
              <a:rPr sz="950" i="1" spc="-15" dirty="0">
                <a:latin typeface="Times New Roman"/>
                <a:cs typeface="Times New Roman"/>
              </a:rPr>
              <a:t> </a:t>
            </a:r>
            <a:r>
              <a:rPr sz="950" i="1" spc="-40" dirty="0">
                <a:latin typeface="Times New Roman"/>
                <a:cs typeface="Times New Roman"/>
              </a:rPr>
              <a:t>kodları)</a:t>
            </a:r>
            <a:endParaRPr sz="950">
              <a:latin typeface="Times New Roman"/>
              <a:cs typeface="Times New Roman"/>
            </a:endParaRPr>
          </a:p>
        </p:txBody>
      </p:sp>
      <p:sp>
        <p:nvSpPr>
          <p:cNvPr id="13" name="object 13"/>
          <p:cNvSpPr txBox="1"/>
          <p:nvPr/>
        </p:nvSpPr>
        <p:spPr>
          <a:xfrm>
            <a:off x="5055153" y="3845553"/>
            <a:ext cx="2082164" cy="175260"/>
          </a:xfrm>
          <a:prstGeom prst="rect">
            <a:avLst/>
          </a:prstGeom>
        </p:spPr>
        <p:txBody>
          <a:bodyPr vert="horz" wrap="square" lIns="0" tIns="16510" rIns="0" bIns="0" rtlCol="0">
            <a:spAutoFit/>
          </a:bodyPr>
          <a:lstStyle/>
          <a:p>
            <a:pPr marL="12700">
              <a:lnSpc>
                <a:spcPct val="100000"/>
              </a:lnSpc>
              <a:spcBef>
                <a:spcPts val="130"/>
              </a:spcBef>
            </a:pPr>
            <a:r>
              <a:rPr sz="950" i="1" spc="-60" dirty="0">
                <a:latin typeface="Times New Roman"/>
                <a:cs typeface="Times New Roman"/>
              </a:rPr>
              <a:t>(KOB</a:t>
            </a:r>
            <a:r>
              <a:rPr sz="950" i="1" spc="-15" dirty="0">
                <a:latin typeface="Times New Roman"/>
                <a:cs typeface="Times New Roman"/>
              </a:rPr>
              <a:t> </a:t>
            </a:r>
            <a:r>
              <a:rPr sz="950" i="1" spc="-40" dirty="0">
                <a:latin typeface="Times New Roman"/>
                <a:cs typeface="Times New Roman"/>
              </a:rPr>
              <a:t>klaster</a:t>
            </a:r>
            <a:r>
              <a:rPr sz="950" i="1" spc="-20" dirty="0">
                <a:latin typeface="Times New Roman"/>
                <a:cs typeface="Times New Roman"/>
              </a:rPr>
              <a:t> </a:t>
            </a:r>
            <a:r>
              <a:rPr sz="950" i="1" spc="-40" dirty="0">
                <a:latin typeface="Times New Roman"/>
                <a:cs typeface="Times New Roman"/>
              </a:rPr>
              <a:t>şirkətinin</a:t>
            </a:r>
            <a:r>
              <a:rPr sz="950" i="1" spc="-15" dirty="0">
                <a:latin typeface="Times New Roman"/>
                <a:cs typeface="Times New Roman"/>
              </a:rPr>
              <a:t> </a:t>
            </a:r>
            <a:r>
              <a:rPr sz="950" i="1" spc="-40" dirty="0">
                <a:latin typeface="Times New Roman"/>
                <a:cs typeface="Times New Roman"/>
              </a:rPr>
              <a:t>adı</a:t>
            </a:r>
            <a:r>
              <a:rPr sz="950" i="1" spc="-20" dirty="0">
                <a:latin typeface="Times New Roman"/>
                <a:cs typeface="Times New Roman"/>
              </a:rPr>
              <a:t> </a:t>
            </a:r>
            <a:r>
              <a:rPr sz="950" i="1" spc="-45" dirty="0">
                <a:latin typeface="Times New Roman"/>
                <a:cs typeface="Times New Roman"/>
              </a:rPr>
              <a:t>və</a:t>
            </a:r>
            <a:r>
              <a:rPr sz="950" i="1" spc="-15" dirty="0">
                <a:latin typeface="Times New Roman"/>
                <a:cs typeface="Times New Roman"/>
              </a:rPr>
              <a:t> </a:t>
            </a:r>
            <a:r>
              <a:rPr sz="950" i="1" spc="-40" dirty="0">
                <a:latin typeface="Times New Roman"/>
                <a:cs typeface="Times New Roman"/>
              </a:rPr>
              <a:t>reyestr</a:t>
            </a:r>
            <a:r>
              <a:rPr sz="950" i="1" spc="-25" dirty="0">
                <a:latin typeface="Times New Roman"/>
                <a:cs typeface="Times New Roman"/>
              </a:rPr>
              <a:t> </a:t>
            </a:r>
            <a:r>
              <a:rPr sz="950" i="1" spc="-45" dirty="0">
                <a:latin typeface="Times New Roman"/>
                <a:cs typeface="Times New Roman"/>
              </a:rPr>
              <a:t>nömrəsi)</a:t>
            </a:r>
            <a:endParaRPr sz="950">
              <a:latin typeface="Times New Roman"/>
              <a:cs typeface="Times New Roman"/>
            </a:endParaRPr>
          </a:p>
        </p:txBody>
      </p:sp>
      <p:sp>
        <p:nvSpPr>
          <p:cNvPr id="14" name="object 14"/>
          <p:cNvSpPr txBox="1"/>
          <p:nvPr/>
        </p:nvSpPr>
        <p:spPr>
          <a:xfrm>
            <a:off x="3388258" y="4195908"/>
            <a:ext cx="5416550" cy="836294"/>
          </a:xfrm>
          <a:prstGeom prst="rect">
            <a:avLst/>
          </a:prstGeom>
        </p:spPr>
        <p:txBody>
          <a:bodyPr vert="horz" wrap="square" lIns="0" tIns="10160" rIns="0" bIns="0" rtlCol="0">
            <a:spAutoFit/>
          </a:bodyPr>
          <a:lstStyle/>
          <a:p>
            <a:pPr marL="12700" marR="5080">
              <a:lnSpc>
                <a:spcPct val="115799"/>
              </a:lnSpc>
              <a:spcBef>
                <a:spcPts val="80"/>
              </a:spcBef>
              <a:tabLst>
                <a:tab pos="733425" algn="l"/>
                <a:tab pos="996315" algn="l"/>
                <a:tab pos="1722755" algn="l"/>
                <a:tab pos="2364740" algn="l"/>
                <a:tab pos="3174365" algn="l"/>
                <a:tab pos="4090035" algn="l"/>
                <a:tab pos="4446905" algn="l"/>
              </a:tabLst>
            </a:pPr>
            <a:r>
              <a:rPr sz="1150" spc="-15" dirty="0">
                <a:latin typeface="Times New Roman"/>
                <a:cs typeface="Times New Roman"/>
              </a:rPr>
              <a:t>Bu</a:t>
            </a:r>
            <a:r>
              <a:rPr sz="1150" dirty="0">
                <a:latin typeface="Times New Roman"/>
                <a:cs typeface="Times New Roman"/>
              </a:rPr>
              <a:t> </a:t>
            </a:r>
            <a:r>
              <a:rPr sz="1150" spc="-10" dirty="0">
                <a:latin typeface="Times New Roman"/>
                <a:cs typeface="Times New Roman"/>
              </a:rPr>
              <a:t>sənəd</a:t>
            </a:r>
            <a:r>
              <a:rPr sz="1150" spc="5" dirty="0">
                <a:latin typeface="Times New Roman"/>
                <a:cs typeface="Times New Roman"/>
              </a:rPr>
              <a:t> </a:t>
            </a:r>
            <a:r>
              <a:rPr sz="1150" spc="-15" dirty="0">
                <a:latin typeface="Times New Roman"/>
                <a:cs typeface="Times New Roman"/>
              </a:rPr>
              <a:t>KOB</a:t>
            </a:r>
            <a:r>
              <a:rPr sz="1150" spc="10" dirty="0">
                <a:latin typeface="Times New Roman"/>
                <a:cs typeface="Times New Roman"/>
              </a:rPr>
              <a:t> </a:t>
            </a:r>
            <a:r>
              <a:rPr sz="1150" spc="-10" dirty="0">
                <a:latin typeface="Times New Roman"/>
                <a:cs typeface="Times New Roman"/>
              </a:rPr>
              <a:t>klasterində</a:t>
            </a:r>
            <a:r>
              <a:rPr sz="1150" spc="5" dirty="0">
                <a:latin typeface="Times New Roman"/>
                <a:cs typeface="Times New Roman"/>
              </a:rPr>
              <a:t> </a:t>
            </a:r>
            <a:r>
              <a:rPr sz="1150" spc="-10" dirty="0">
                <a:latin typeface="Times New Roman"/>
                <a:cs typeface="Times New Roman"/>
              </a:rPr>
              <a:t>fəaliyyət</a:t>
            </a:r>
            <a:r>
              <a:rPr sz="1150" spc="465" dirty="0">
                <a:latin typeface="Times New Roman"/>
                <a:cs typeface="Times New Roman"/>
              </a:rPr>
              <a:t> </a:t>
            </a:r>
            <a:r>
              <a:rPr sz="1150" spc="-10" dirty="0">
                <a:latin typeface="Times New Roman"/>
                <a:cs typeface="Times New Roman"/>
              </a:rPr>
              <a:t>göstərmək</a:t>
            </a:r>
            <a:r>
              <a:rPr sz="1150" spc="100" dirty="0">
                <a:latin typeface="Times New Roman"/>
                <a:cs typeface="Times New Roman"/>
              </a:rPr>
              <a:t> </a:t>
            </a:r>
            <a:r>
              <a:rPr sz="1150" spc="-10" dirty="0">
                <a:latin typeface="Times New Roman"/>
                <a:cs typeface="Times New Roman"/>
              </a:rPr>
              <a:t>üçün</a:t>
            </a:r>
            <a:r>
              <a:rPr sz="1150" u="sng" spc="-10" dirty="0">
                <a:uFill>
                  <a:solidFill>
                    <a:srgbClr val="000000"/>
                  </a:solidFill>
                </a:uFill>
                <a:latin typeface="Times New Roman"/>
                <a:cs typeface="Times New Roman"/>
              </a:rPr>
              <a:t>		</a:t>
            </a:r>
            <a:r>
              <a:rPr sz="1150" spc="-15" dirty="0">
                <a:latin typeface="Times New Roman"/>
                <a:cs typeface="Times New Roman"/>
              </a:rPr>
              <a:t>KOB</a:t>
            </a:r>
            <a:r>
              <a:rPr sz="1150" spc="-20" dirty="0">
                <a:latin typeface="Times New Roman"/>
                <a:cs typeface="Times New Roman"/>
              </a:rPr>
              <a:t> </a:t>
            </a:r>
            <a:r>
              <a:rPr sz="1150" spc="-10" dirty="0">
                <a:latin typeface="Times New Roman"/>
                <a:cs typeface="Times New Roman"/>
              </a:rPr>
              <a:t>klaster</a:t>
            </a:r>
            <a:r>
              <a:rPr sz="1150" spc="-20" dirty="0">
                <a:latin typeface="Times New Roman"/>
                <a:cs typeface="Times New Roman"/>
              </a:rPr>
              <a:t> </a:t>
            </a:r>
            <a:r>
              <a:rPr sz="1150" spc="-10" dirty="0">
                <a:latin typeface="Times New Roman"/>
                <a:cs typeface="Times New Roman"/>
              </a:rPr>
              <a:t>şirkəti</a:t>
            </a:r>
            <a:r>
              <a:rPr sz="1150" spc="95" dirty="0">
                <a:latin typeface="Times New Roman"/>
                <a:cs typeface="Times New Roman"/>
              </a:rPr>
              <a:t> </a:t>
            </a:r>
            <a:r>
              <a:rPr sz="1150" spc="-15" dirty="0">
                <a:latin typeface="Times New Roman"/>
                <a:cs typeface="Times New Roman"/>
              </a:rPr>
              <a:t>ilə </a:t>
            </a:r>
            <a:r>
              <a:rPr sz="1150" spc="-275" dirty="0">
                <a:latin typeface="Times New Roman"/>
                <a:cs typeface="Times New Roman"/>
              </a:rPr>
              <a:t> </a:t>
            </a:r>
            <a:r>
              <a:rPr sz="1150" spc="-10" dirty="0">
                <a:latin typeface="Times New Roman"/>
                <a:cs typeface="Times New Roman"/>
              </a:rPr>
              <a:t>bağlanmış	</a:t>
            </a:r>
            <a:r>
              <a:rPr sz="1150" u="sng" spc="-15" dirty="0">
                <a:uFill>
                  <a:solidFill>
                    <a:srgbClr val="000000"/>
                  </a:solidFill>
                </a:uFill>
                <a:latin typeface="Times New Roman"/>
                <a:cs typeface="Times New Roman"/>
              </a:rPr>
              <a:t> </a:t>
            </a:r>
            <a:r>
              <a:rPr sz="1150" u="sng" spc="-10" dirty="0">
                <a:uFill>
                  <a:solidFill>
                    <a:srgbClr val="000000"/>
                  </a:solidFill>
                </a:uFill>
                <a:latin typeface="Times New Roman"/>
                <a:cs typeface="Times New Roman"/>
              </a:rPr>
              <a:t>	</a:t>
            </a:r>
            <a:r>
              <a:rPr sz="1150" spc="-10" dirty="0">
                <a:latin typeface="Times New Roman"/>
                <a:cs typeface="Times New Roman"/>
              </a:rPr>
              <a:t>tarixli</a:t>
            </a:r>
            <a:r>
              <a:rPr sz="1150" u="sng" spc="-10" dirty="0">
                <a:uFill>
                  <a:solidFill>
                    <a:srgbClr val="000000"/>
                  </a:solidFill>
                </a:uFill>
                <a:latin typeface="Times New Roman"/>
                <a:cs typeface="Times New Roman"/>
              </a:rPr>
              <a:t>	</a:t>
            </a:r>
            <a:r>
              <a:rPr sz="1150" spc="-10" dirty="0">
                <a:latin typeface="Times New Roman"/>
                <a:cs typeface="Times New Roman"/>
              </a:rPr>
              <a:t>nömrəli	müqaviləyə	əsasən</a:t>
            </a:r>
            <a:r>
              <a:rPr sz="1150" spc="720" dirty="0">
                <a:latin typeface="Times New Roman"/>
                <a:cs typeface="Times New Roman"/>
              </a:rPr>
              <a:t> </a:t>
            </a:r>
            <a:r>
              <a:rPr sz="1150" spc="-10" dirty="0">
                <a:latin typeface="Times New Roman"/>
                <a:cs typeface="Times New Roman"/>
              </a:rPr>
              <a:t>verilmişdir	və</a:t>
            </a:r>
            <a:r>
              <a:rPr sz="1150" spc="95" dirty="0">
                <a:latin typeface="Times New Roman"/>
                <a:cs typeface="Times New Roman"/>
              </a:rPr>
              <a:t> </a:t>
            </a:r>
            <a:r>
              <a:rPr sz="1150" spc="-10" dirty="0">
                <a:latin typeface="Times New Roman"/>
                <a:cs typeface="Times New Roman"/>
              </a:rPr>
              <a:t>Azərbaycan </a:t>
            </a:r>
            <a:r>
              <a:rPr sz="1150" spc="-275" dirty="0">
                <a:latin typeface="Times New Roman"/>
                <a:cs typeface="Times New Roman"/>
              </a:rPr>
              <a:t> </a:t>
            </a:r>
            <a:r>
              <a:rPr sz="1150" spc="-10" dirty="0">
                <a:latin typeface="Times New Roman"/>
                <a:cs typeface="Times New Roman"/>
              </a:rPr>
              <a:t>Respublikasının</a:t>
            </a:r>
            <a:r>
              <a:rPr sz="1150" dirty="0">
                <a:latin typeface="Times New Roman"/>
                <a:cs typeface="Times New Roman"/>
              </a:rPr>
              <a:t> </a:t>
            </a:r>
            <a:r>
              <a:rPr sz="1150" spc="-10" dirty="0">
                <a:latin typeface="Times New Roman"/>
                <a:cs typeface="Times New Roman"/>
              </a:rPr>
              <a:t>Vergi</a:t>
            </a:r>
            <a:r>
              <a:rPr sz="1150" dirty="0">
                <a:latin typeface="Times New Roman"/>
                <a:cs typeface="Times New Roman"/>
              </a:rPr>
              <a:t> </a:t>
            </a:r>
            <a:r>
              <a:rPr sz="1150" spc="-10" dirty="0">
                <a:latin typeface="Times New Roman"/>
                <a:cs typeface="Times New Roman"/>
              </a:rPr>
              <a:t>Məcəlləsinin</a:t>
            </a:r>
            <a:r>
              <a:rPr sz="1150" dirty="0">
                <a:latin typeface="Times New Roman"/>
                <a:cs typeface="Times New Roman"/>
              </a:rPr>
              <a:t> </a:t>
            </a:r>
            <a:r>
              <a:rPr sz="1150" spc="-10" dirty="0">
                <a:latin typeface="Times New Roman"/>
                <a:cs typeface="Times New Roman"/>
              </a:rPr>
              <a:t>102.1.32-ci maddəsində</a:t>
            </a:r>
            <a:r>
              <a:rPr sz="1150" spc="5" dirty="0">
                <a:latin typeface="Times New Roman"/>
                <a:cs typeface="Times New Roman"/>
              </a:rPr>
              <a:t> </a:t>
            </a:r>
            <a:r>
              <a:rPr sz="1150" spc="-10" dirty="0">
                <a:latin typeface="Times New Roman"/>
                <a:cs typeface="Times New Roman"/>
              </a:rPr>
              <a:t>nəzərdə</a:t>
            </a:r>
            <a:r>
              <a:rPr sz="1150" spc="-5" dirty="0">
                <a:latin typeface="Times New Roman"/>
                <a:cs typeface="Times New Roman"/>
              </a:rPr>
              <a:t> </a:t>
            </a:r>
            <a:r>
              <a:rPr sz="1150" spc="-10" dirty="0">
                <a:latin typeface="Times New Roman"/>
                <a:cs typeface="Times New Roman"/>
              </a:rPr>
              <a:t>tutulan</a:t>
            </a:r>
            <a:r>
              <a:rPr sz="1150" spc="-5" dirty="0">
                <a:latin typeface="Times New Roman"/>
                <a:cs typeface="Times New Roman"/>
              </a:rPr>
              <a:t> </a:t>
            </a:r>
            <a:r>
              <a:rPr sz="1150" spc="-10" dirty="0">
                <a:latin typeface="Times New Roman"/>
                <a:cs typeface="Times New Roman"/>
              </a:rPr>
              <a:t>azadolmadan </a:t>
            </a:r>
            <a:r>
              <a:rPr sz="1150" spc="-5" dirty="0">
                <a:latin typeface="Times New Roman"/>
                <a:cs typeface="Times New Roman"/>
              </a:rPr>
              <a:t> </a:t>
            </a:r>
            <a:r>
              <a:rPr sz="1150" spc="-10" dirty="0">
                <a:latin typeface="Times New Roman"/>
                <a:cs typeface="Times New Roman"/>
              </a:rPr>
              <a:t>istifadə hüququ</a:t>
            </a:r>
            <a:r>
              <a:rPr sz="1150" spc="-15" dirty="0">
                <a:latin typeface="Times New Roman"/>
                <a:cs typeface="Times New Roman"/>
              </a:rPr>
              <a:t> </a:t>
            </a:r>
            <a:r>
              <a:rPr sz="1150" spc="-10" dirty="0">
                <a:latin typeface="Times New Roman"/>
                <a:cs typeface="Times New Roman"/>
              </a:rPr>
              <a:t>verir.</a:t>
            </a:r>
            <a:endParaRPr sz="1150">
              <a:latin typeface="Times New Roman"/>
              <a:cs typeface="Times New Roman"/>
            </a:endParaRPr>
          </a:p>
        </p:txBody>
      </p:sp>
      <p:sp>
        <p:nvSpPr>
          <p:cNvPr id="15" name="object 15"/>
          <p:cNvSpPr txBox="1"/>
          <p:nvPr/>
        </p:nvSpPr>
        <p:spPr>
          <a:xfrm>
            <a:off x="3940320" y="6068229"/>
            <a:ext cx="1007744" cy="175260"/>
          </a:xfrm>
          <a:prstGeom prst="rect">
            <a:avLst/>
          </a:prstGeom>
        </p:spPr>
        <p:txBody>
          <a:bodyPr vert="horz" wrap="square" lIns="0" tIns="16510" rIns="0" bIns="0" rtlCol="0">
            <a:spAutoFit/>
          </a:bodyPr>
          <a:lstStyle/>
          <a:p>
            <a:pPr marL="12700">
              <a:lnSpc>
                <a:spcPct val="100000"/>
              </a:lnSpc>
              <a:spcBef>
                <a:spcPts val="130"/>
              </a:spcBef>
            </a:pPr>
            <a:r>
              <a:rPr sz="950" i="1" spc="-45" dirty="0">
                <a:latin typeface="Times New Roman"/>
                <a:cs typeface="Times New Roman"/>
              </a:rPr>
              <a:t>(</a:t>
            </a:r>
            <a:r>
              <a:rPr sz="950" i="1" spc="-80" dirty="0">
                <a:latin typeface="Times New Roman"/>
                <a:cs typeface="Times New Roman"/>
              </a:rPr>
              <a:t>M</a:t>
            </a:r>
            <a:r>
              <a:rPr sz="950" i="1" spc="-40" dirty="0">
                <a:latin typeface="Times New Roman"/>
                <a:cs typeface="Times New Roman"/>
              </a:rPr>
              <a:t>ə</a:t>
            </a:r>
            <a:r>
              <a:rPr sz="950" i="1" spc="-45" dirty="0">
                <a:latin typeface="Times New Roman"/>
                <a:cs typeface="Times New Roman"/>
              </a:rPr>
              <a:t>s</a:t>
            </a:r>
            <a:r>
              <a:rPr sz="950" i="1" spc="-40" dirty="0">
                <a:latin typeface="Times New Roman"/>
                <a:cs typeface="Times New Roman"/>
              </a:rPr>
              <a:t>ul</a:t>
            </a:r>
            <a:r>
              <a:rPr sz="950" i="1" spc="-25" dirty="0">
                <a:latin typeface="Times New Roman"/>
                <a:cs typeface="Times New Roman"/>
              </a:rPr>
              <a:t> </a:t>
            </a:r>
            <a:r>
              <a:rPr sz="950" i="1" spc="-45" dirty="0">
                <a:latin typeface="Times New Roman"/>
                <a:cs typeface="Times New Roman"/>
              </a:rPr>
              <a:t>şəxsi</a:t>
            </a:r>
            <a:r>
              <a:rPr sz="950" i="1" spc="-50" dirty="0">
                <a:latin typeface="Times New Roman"/>
                <a:cs typeface="Times New Roman"/>
              </a:rPr>
              <a:t>n</a:t>
            </a:r>
            <a:r>
              <a:rPr sz="950" i="1" spc="-20" dirty="0">
                <a:latin typeface="Times New Roman"/>
                <a:cs typeface="Times New Roman"/>
              </a:rPr>
              <a:t> </a:t>
            </a:r>
            <a:r>
              <a:rPr sz="950" i="1" spc="-45" dirty="0">
                <a:latin typeface="Times New Roman"/>
                <a:cs typeface="Times New Roman"/>
              </a:rPr>
              <a:t>vəz</a:t>
            </a:r>
            <a:r>
              <a:rPr sz="950" i="1" spc="-30" dirty="0">
                <a:latin typeface="Times New Roman"/>
                <a:cs typeface="Times New Roman"/>
              </a:rPr>
              <a:t>if</a:t>
            </a:r>
            <a:r>
              <a:rPr sz="950" i="1" spc="-40" dirty="0">
                <a:latin typeface="Times New Roman"/>
                <a:cs typeface="Times New Roman"/>
              </a:rPr>
              <a:t>ə</a:t>
            </a:r>
            <a:r>
              <a:rPr sz="950" i="1" spc="-45" dirty="0">
                <a:latin typeface="Times New Roman"/>
                <a:cs typeface="Times New Roman"/>
              </a:rPr>
              <a:t>s</a:t>
            </a:r>
            <a:r>
              <a:rPr sz="950" i="1" spc="-25" dirty="0">
                <a:latin typeface="Times New Roman"/>
                <a:cs typeface="Times New Roman"/>
              </a:rPr>
              <a:t>i</a:t>
            </a:r>
            <a:r>
              <a:rPr sz="950" i="1" spc="-35" dirty="0">
                <a:latin typeface="Times New Roman"/>
                <a:cs typeface="Times New Roman"/>
              </a:rPr>
              <a:t>)</a:t>
            </a:r>
            <a:endParaRPr sz="950">
              <a:latin typeface="Times New Roman"/>
              <a:cs typeface="Times New Roman"/>
            </a:endParaRPr>
          </a:p>
        </p:txBody>
      </p:sp>
      <p:sp>
        <p:nvSpPr>
          <p:cNvPr id="16" name="object 16"/>
          <p:cNvSpPr txBox="1"/>
          <p:nvPr/>
        </p:nvSpPr>
        <p:spPr>
          <a:xfrm>
            <a:off x="6032407" y="6068229"/>
            <a:ext cx="382905" cy="175260"/>
          </a:xfrm>
          <a:prstGeom prst="rect">
            <a:avLst/>
          </a:prstGeom>
        </p:spPr>
        <p:txBody>
          <a:bodyPr vert="horz" wrap="square" lIns="0" tIns="16510" rIns="0" bIns="0" rtlCol="0">
            <a:spAutoFit/>
          </a:bodyPr>
          <a:lstStyle/>
          <a:p>
            <a:pPr marL="12700">
              <a:lnSpc>
                <a:spcPct val="100000"/>
              </a:lnSpc>
              <a:spcBef>
                <a:spcPts val="130"/>
              </a:spcBef>
            </a:pPr>
            <a:r>
              <a:rPr sz="950" i="1" spc="-45" dirty="0">
                <a:latin typeface="Times New Roman"/>
                <a:cs typeface="Times New Roman"/>
              </a:rPr>
              <a:t>(İmzası)</a:t>
            </a:r>
            <a:endParaRPr sz="950">
              <a:latin typeface="Times New Roman"/>
              <a:cs typeface="Times New Roman"/>
            </a:endParaRPr>
          </a:p>
        </p:txBody>
      </p:sp>
      <p:sp>
        <p:nvSpPr>
          <p:cNvPr id="17" name="object 17"/>
          <p:cNvSpPr txBox="1"/>
          <p:nvPr/>
        </p:nvSpPr>
        <p:spPr>
          <a:xfrm>
            <a:off x="7573197" y="6068229"/>
            <a:ext cx="589915" cy="175260"/>
          </a:xfrm>
          <a:prstGeom prst="rect">
            <a:avLst/>
          </a:prstGeom>
        </p:spPr>
        <p:txBody>
          <a:bodyPr vert="horz" wrap="square" lIns="0" tIns="16510" rIns="0" bIns="0" rtlCol="0">
            <a:spAutoFit/>
          </a:bodyPr>
          <a:lstStyle/>
          <a:p>
            <a:pPr marL="12700">
              <a:lnSpc>
                <a:spcPct val="100000"/>
              </a:lnSpc>
              <a:spcBef>
                <a:spcPts val="130"/>
              </a:spcBef>
            </a:pPr>
            <a:r>
              <a:rPr sz="950" i="1" spc="-45" dirty="0">
                <a:latin typeface="Times New Roman"/>
                <a:cs typeface="Times New Roman"/>
              </a:rPr>
              <a:t>(</a:t>
            </a:r>
            <a:r>
              <a:rPr sz="950" i="1" spc="-40" dirty="0">
                <a:latin typeface="Times New Roman"/>
                <a:cs typeface="Times New Roman"/>
              </a:rPr>
              <a:t>Adı,</a:t>
            </a:r>
            <a:r>
              <a:rPr sz="950" i="1" spc="-20" dirty="0">
                <a:latin typeface="Times New Roman"/>
                <a:cs typeface="Times New Roman"/>
              </a:rPr>
              <a:t> </a:t>
            </a:r>
            <a:r>
              <a:rPr sz="950" i="1" spc="-45" dirty="0">
                <a:latin typeface="Times New Roman"/>
                <a:cs typeface="Times New Roman"/>
              </a:rPr>
              <a:t>soya</a:t>
            </a:r>
            <a:r>
              <a:rPr sz="950" i="1" spc="-35" dirty="0">
                <a:latin typeface="Times New Roman"/>
                <a:cs typeface="Times New Roman"/>
              </a:rPr>
              <a:t>dı)</a:t>
            </a:r>
            <a:endParaRPr sz="950">
              <a:latin typeface="Times New Roman"/>
              <a:cs typeface="Times New Roman"/>
            </a:endParaRPr>
          </a:p>
        </p:txBody>
      </p:sp>
      <p:sp>
        <p:nvSpPr>
          <p:cNvPr id="18" name="object 18"/>
          <p:cNvSpPr txBox="1"/>
          <p:nvPr/>
        </p:nvSpPr>
        <p:spPr>
          <a:xfrm>
            <a:off x="6378593" y="6468211"/>
            <a:ext cx="280670" cy="191770"/>
          </a:xfrm>
          <a:prstGeom prst="rect">
            <a:avLst/>
          </a:prstGeom>
        </p:spPr>
        <p:txBody>
          <a:bodyPr vert="horz" wrap="square" lIns="0" tIns="17780" rIns="0" bIns="0" rtlCol="0">
            <a:spAutoFit/>
          </a:bodyPr>
          <a:lstStyle/>
          <a:p>
            <a:pPr marL="12700">
              <a:lnSpc>
                <a:spcPct val="100000"/>
              </a:lnSpc>
              <a:spcBef>
                <a:spcPts val="140"/>
              </a:spcBef>
            </a:pPr>
            <a:r>
              <a:rPr sz="1050" spc="-55" dirty="0">
                <a:latin typeface="Times New Roman"/>
                <a:cs typeface="Times New Roman"/>
              </a:rPr>
              <a:t>M.Y.</a:t>
            </a:r>
            <a:endParaRPr sz="1050">
              <a:latin typeface="Times New Roman"/>
              <a:cs typeface="Times New Roman"/>
            </a:endParaRPr>
          </a:p>
        </p:txBody>
      </p:sp>
      <p:sp>
        <p:nvSpPr>
          <p:cNvPr id="19" name="object 19"/>
          <p:cNvSpPr/>
          <p:nvPr/>
        </p:nvSpPr>
        <p:spPr>
          <a:xfrm>
            <a:off x="7051756" y="6025895"/>
            <a:ext cx="1639570" cy="0"/>
          </a:xfrm>
          <a:custGeom>
            <a:avLst/>
            <a:gdLst/>
            <a:ahLst/>
            <a:cxnLst/>
            <a:rect l="l" t="t" r="r" b="b"/>
            <a:pathLst>
              <a:path w="1639570">
                <a:moveTo>
                  <a:pt x="0" y="0"/>
                </a:moveTo>
                <a:lnTo>
                  <a:pt x="1639138" y="0"/>
                </a:lnTo>
              </a:path>
            </a:pathLst>
          </a:custGeom>
          <a:ln w="8810">
            <a:solidFill>
              <a:srgbClr val="000000"/>
            </a:solidFill>
          </a:ln>
        </p:spPr>
        <p:txBody>
          <a:bodyPr wrap="square" lIns="0" tIns="0" rIns="0" bIns="0" rtlCol="0"/>
          <a:lstStyle/>
          <a:p>
            <a:endParaRPr/>
          </a:p>
        </p:txBody>
      </p:sp>
      <p:sp>
        <p:nvSpPr>
          <p:cNvPr id="20" name="object 20"/>
          <p:cNvSpPr/>
          <p:nvPr/>
        </p:nvSpPr>
        <p:spPr>
          <a:xfrm>
            <a:off x="5768311" y="6025895"/>
            <a:ext cx="918210" cy="0"/>
          </a:xfrm>
          <a:custGeom>
            <a:avLst/>
            <a:gdLst/>
            <a:ahLst/>
            <a:cxnLst/>
            <a:rect l="l" t="t" r="r" b="b"/>
            <a:pathLst>
              <a:path w="918210">
                <a:moveTo>
                  <a:pt x="0" y="0"/>
                </a:moveTo>
                <a:lnTo>
                  <a:pt x="917917" y="0"/>
                </a:lnTo>
              </a:path>
            </a:pathLst>
          </a:custGeom>
          <a:ln w="8810">
            <a:solidFill>
              <a:srgbClr val="000000"/>
            </a:solidFill>
          </a:ln>
        </p:spPr>
        <p:txBody>
          <a:bodyPr wrap="square" lIns="0" tIns="0" rIns="0" bIns="0" rtlCol="0"/>
          <a:lstStyle/>
          <a:p>
            <a:endParaRPr/>
          </a:p>
        </p:txBody>
      </p:sp>
      <p:sp>
        <p:nvSpPr>
          <p:cNvPr id="21" name="object 21"/>
          <p:cNvSpPr/>
          <p:nvPr/>
        </p:nvSpPr>
        <p:spPr>
          <a:xfrm>
            <a:off x="3571866" y="6025895"/>
            <a:ext cx="1770380" cy="0"/>
          </a:xfrm>
          <a:custGeom>
            <a:avLst/>
            <a:gdLst/>
            <a:ahLst/>
            <a:cxnLst/>
            <a:rect l="l" t="t" r="r" b="b"/>
            <a:pathLst>
              <a:path w="1770380">
                <a:moveTo>
                  <a:pt x="0" y="0"/>
                </a:moveTo>
                <a:lnTo>
                  <a:pt x="1770269" y="0"/>
                </a:lnTo>
              </a:path>
            </a:pathLst>
          </a:custGeom>
          <a:ln w="8810">
            <a:solidFill>
              <a:srgbClr val="000000"/>
            </a:solidFill>
          </a:ln>
        </p:spPr>
        <p:txBody>
          <a:bodyPr wrap="square" lIns="0" tIns="0" rIns="0" bIns="0" rtlCol="0"/>
          <a:lstStyle/>
          <a:p>
            <a:endParaRPr/>
          </a:p>
        </p:txBody>
      </p:sp>
    </p:spTree>
    <p:extLst>
      <p:ext uri="{BB962C8B-B14F-4D97-AF65-F5344CB8AC3E}">
        <p14:creationId xmlns:p14="http://schemas.microsoft.com/office/powerpoint/2010/main" val="32515753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998527" y="128476"/>
            <a:ext cx="2771775" cy="763270"/>
          </a:xfrm>
          <a:prstGeom prst="rect">
            <a:avLst/>
          </a:prstGeom>
        </p:spPr>
        <p:txBody>
          <a:bodyPr vert="horz" wrap="square" lIns="0" tIns="12065" rIns="0" bIns="0" rtlCol="0">
            <a:spAutoFit/>
          </a:bodyPr>
          <a:lstStyle/>
          <a:p>
            <a:pPr marL="12700" marR="5080">
              <a:lnSpc>
                <a:spcPct val="114900"/>
              </a:lnSpc>
              <a:spcBef>
                <a:spcPts val="95"/>
              </a:spcBef>
              <a:tabLst>
                <a:tab pos="880744" algn="l"/>
                <a:tab pos="1009015" algn="l"/>
                <a:tab pos="1860550" algn="l"/>
                <a:tab pos="2056764" algn="l"/>
                <a:tab pos="2587625" algn="l"/>
              </a:tabLst>
            </a:pPr>
            <a:r>
              <a:rPr sz="1050" spc="45" dirty="0">
                <a:latin typeface="Times New Roman"/>
                <a:cs typeface="Times New Roman"/>
              </a:rPr>
              <a:t>Azərbaycan		</a:t>
            </a:r>
            <a:r>
              <a:rPr sz="1050" spc="40" dirty="0">
                <a:latin typeface="Times New Roman"/>
                <a:cs typeface="Times New Roman"/>
              </a:rPr>
              <a:t>Respublikası		</a:t>
            </a:r>
            <a:r>
              <a:rPr sz="1050" spc="35" dirty="0">
                <a:latin typeface="Times New Roman"/>
                <a:cs typeface="Times New Roman"/>
              </a:rPr>
              <a:t>İqtisadiyyat </a:t>
            </a:r>
            <a:r>
              <a:rPr sz="1050" spc="-250" dirty="0">
                <a:latin typeface="Times New Roman"/>
                <a:cs typeface="Times New Roman"/>
              </a:rPr>
              <a:t> </a:t>
            </a:r>
            <a:r>
              <a:rPr sz="1050" spc="65" dirty="0">
                <a:latin typeface="Times New Roman"/>
                <a:cs typeface="Times New Roman"/>
              </a:rPr>
              <a:t>N</a:t>
            </a:r>
            <a:r>
              <a:rPr sz="1050" spc="35" dirty="0">
                <a:latin typeface="Times New Roman"/>
                <a:cs typeface="Times New Roman"/>
              </a:rPr>
              <a:t>azir</a:t>
            </a:r>
            <a:r>
              <a:rPr sz="1050" spc="20" dirty="0">
                <a:latin typeface="Times New Roman"/>
                <a:cs typeface="Times New Roman"/>
              </a:rPr>
              <a:t>l</a:t>
            </a:r>
            <a:r>
              <a:rPr sz="1050" spc="15" dirty="0">
                <a:latin typeface="Times New Roman"/>
                <a:cs typeface="Times New Roman"/>
              </a:rPr>
              <a:t>i</a:t>
            </a:r>
            <a:r>
              <a:rPr sz="1050" spc="50" dirty="0">
                <a:latin typeface="Times New Roman"/>
                <a:cs typeface="Times New Roman"/>
              </a:rPr>
              <a:t>y</a:t>
            </a:r>
            <a:r>
              <a:rPr sz="1050" spc="15" dirty="0">
                <a:latin typeface="Times New Roman"/>
                <a:cs typeface="Times New Roman"/>
              </a:rPr>
              <a:t>i</a:t>
            </a:r>
            <a:r>
              <a:rPr sz="1050" spc="50" dirty="0">
                <a:latin typeface="Times New Roman"/>
                <a:cs typeface="Times New Roman"/>
              </a:rPr>
              <a:t>n</a:t>
            </a:r>
            <a:r>
              <a:rPr sz="1050" spc="15" dirty="0">
                <a:latin typeface="Times New Roman"/>
                <a:cs typeface="Times New Roman"/>
              </a:rPr>
              <a:t>i</a:t>
            </a:r>
            <a:r>
              <a:rPr sz="1050" spc="45" dirty="0">
                <a:latin typeface="Times New Roman"/>
                <a:cs typeface="Times New Roman"/>
              </a:rPr>
              <a:t>n</a:t>
            </a:r>
            <a:r>
              <a:rPr sz="1050" dirty="0">
                <a:latin typeface="Times New Roman"/>
                <a:cs typeface="Times New Roman"/>
              </a:rPr>
              <a:t>	</a:t>
            </a:r>
            <a:r>
              <a:rPr sz="1050" spc="45" dirty="0">
                <a:latin typeface="Times New Roman"/>
                <a:cs typeface="Times New Roman"/>
              </a:rPr>
              <a:t>ko</a:t>
            </a:r>
            <a:r>
              <a:rPr sz="1050" spc="15" dirty="0">
                <a:latin typeface="Times New Roman"/>
                <a:cs typeface="Times New Roman"/>
              </a:rPr>
              <a:t>ll</a:t>
            </a:r>
            <a:r>
              <a:rPr sz="1050" spc="45" dirty="0">
                <a:latin typeface="Times New Roman"/>
                <a:cs typeface="Times New Roman"/>
              </a:rPr>
              <a:t>eg</a:t>
            </a:r>
            <a:r>
              <a:rPr sz="1050" spc="20" dirty="0">
                <a:latin typeface="Times New Roman"/>
                <a:cs typeface="Times New Roman"/>
              </a:rPr>
              <a:t>i</a:t>
            </a:r>
            <a:r>
              <a:rPr sz="1050" spc="45" dirty="0">
                <a:latin typeface="Times New Roman"/>
                <a:cs typeface="Times New Roman"/>
              </a:rPr>
              <a:t>yas</a:t>
            </a:r>
            <a:r>
              <a:rPr sz="1050" spc="15" dirty="0">
                <a:latin typeface="Times New Roman"/>
                <a:cs typeface="Times New Roman"/>
              </a:rPr>
              <a:t>ı</a:t>
            </a:r>
            <a:r>
              <a:rPr sz="1050" spc="45" dirty="0">
                <a:latin typeface="Times New Roman"/>
                <a:cs typeface="Times New Roman"/>
              </a:rPr>
              <a:t>n</a:t>
            </a:r>
            <a:r>
              <a:rPr sz="1050" spc="15" dirty="0">
                <a:latin typeface="Times New Roman"/>
                <a:cs typeface="Times New Roman"/>
              </a:rPr>
              <a:t>ı</a:t>
            </a:r>
            <a:r>
              <a:rPr sz="1050" spc="45" dirty="0">
                <a:latin typeface="Times New Roman"/>
                <a:cs typeface="Times New Roman"/>
              </a:rPr>
              <a:t>n</a:t>
            </a:r>
            <a:r>
              <a:rPr sz="1050" dirty="0">
                <a:latin typeface="Times New Roman"/>
                <a:cs typeface="Times New Roman"/>
              </a:rPr>
              <a:t>	</a:t>
            </a:r>
            <a:r>
              <a:rPr sz="1050" u="sng" spc="20" dirty="0">
                <a:uFill>
                  <a:solidFill>
                    <a:srgbClr val="000000"/>
                  </a:solidFill>
                </a:uFill>
                <a:latin typeface="Times New Roman"/>
                <a:cs typeface="Times New Roman"/>
              </a:rPr>
              <a:t> </a:t>
            </a:r>
            <a:r>
              <a:rPr sz="1050" u="sng" dirty="0">
                <a:uFill>
                  <a:solidFill>
                    <a:srgbClr val="000000"/>
                  </a:solidFill>
                </a:uFill>
                <a:latin typeface="Times New Roman"/>
                <a:cs typeface="Times New Roman"/>
              </a:rPr>
              <a:t>		</a:t>
            </a:r>
            <a:r>
              <a:rPr sz="1050" dirty="0">
                <a:latin typeface="Times New Roman"/>
                <a:cs typeface="Times New Roman"/>
              </a:rPr>
              <a:t>  </a:t>
            </a:r>
            <a:r>
              <a:rPr sz="1050" spc="-70" dirty="0">
                <a:latin typeface="Times New Roman"/>
                <a:cs typeface="Times New Roman"/>
              </a:rPr>
              <a:t> </a:t>
            </a:r>
            <a:r>
              <a:rPr sz="1050" spc="15" dirty="0">
                <a:latin typeface="Times New Roman"/>
                <a:cs typeface="Times New Roman"/>
              </a:rPr>
              <a:t>il</a:t>
            </a:r>
            <a:endParaRPr sz="1050">
              <a:latin typeface="Times New Roman"/>
              <a:cs typeface="Times New Roman"/>
            </a:endParaRPr>
          </a:p>
          <a:p>
            <a:pPr marL="12700" marR="147955">
              <a:lnSpc>
                <a:spcPct val="115100"/>
              </a:lnSpc>
              <a:spcBef>
                <a:spcPts val="5"/>
              </a:spcBef>
              <a:tabLst>
                <a:tab pos="871855" algn="l"/>
                <a:tab pos="1604645" algn="l"/>
              </a:tabLst>
            </a:pPr>
            <a:r>
              <a:rPr sz="1050" u="sng" spc="20" dirty="0">
                <a:uFill>
                  <a:solidFill>
                    <a:srgbClr val="000000"/>
                  </a:solidFill>
                </a:uFill>
                <a:latin typeface="Times New Roman"/>
                <a:cs typeface="Times New Roman"/>
              </a:rPr>
              <a:t> 	</a:t>
            </a:r>
            <a:r>
              <a:rPr sz="1050" spc="25" dirty="0">
                <a:latin typeface="Times New Roman"/>
                <a:cs typeface="Times New Roman"/>
              </a:rPr>
              <a:t>tarixli</a:t>
            </a:r>
            <a:r>
              <a:rPr sz="1050" u="sng" spc="25" dirty="0">
                <a:uFill>
                  <a:solidFill>
                    <a:srgbClr val="000000"/>
                  </a:solidFill>
                </a:uFill>
                <a:latin typeface="Times New Roman"/>
                <a:cs typeface="Times New Roman"/>
              </a:rPr>
              <a:t>	</a:t>
            </a:r>
            <a:r>
              <a:rPr sz="1050" spc="40" dirty="0">
                <a:latin typeface="Times New Roman"/>
                <a:cs typeface="Times New Roman"/>
              </a:rPr>
              <a:t>nömrəli</a:t>
            </a:r>
            <a:r>
              <a:rPr sz="1050" spc="-10" dirty="0">
                <a:latin typeface="Times New Roman"/>
                <a:cs typeface="Times New Roman"/>
              </a:rPr>
              <a:t> </a:t>
            </a:r>
            <a:r>
              <a:rPr sz="1050" spc="35" dirty="0">
                <a:latin typeface="Times New Roman"/>
                <a:cs typeface="Times New Roman"/>
              </a:rPr>
              <a:t>qərarı</a:t>
            </a:r>
            <a:r>
              <a:rPr sz="1050" spc="-15" dirty="0">
                <a:latin typeface="Times New Roman"/>
                <a:cs typeface="Times New Roman"/>
              </a:rPr>
              <a:t> </a:t>
            </a:r>
            <a:r>
              <a:rPr sz="1050" spc="25" dirty="0">
                <a:latin typeface="Times New Roman"/>
                <a:cs typeface="Times New Roman"/>
              </a:rPr>
              <a:t>ilə </a:t>
            </a:r>
            <a:r>
              <a:rPr sz="1050" spc="-250" dirty="0">
                <a:latin typeface="Times New Roman"/>
                <a:cs typeface="Times New Roman"/>
              </a:rPr>
              <a:t> </a:t>
            </a:r>
            <a:r>
              <a:rPr sz="1050" spc="15" dirty="0">
                <a:latin typeface="Times New Roman"/>
                <a:cs typeface="Times New Roman"/>
              </a:rPr>
              <a:t>t</a:t>
            </a:r>
            <a:r>
              <a:rPr sz="1050" spc="40" dirty="0">
                <a:latin typeface="Times New Roman"/>
                <a:cs typeface="Times New Roman"/>
              </a:rPr>
              <a:t>əsd</a:t>
            </a:r>
            <a:r>
              <a:rPr sz="1050" spc="15" dirty="0">
                <a:latin typeface="Times New Roman"/>
                <a:cs typeface="Times New Roman"/>
              </a:rPr>
              <a:t>i</a:t>
            </a:r>
            <a:r>
              <a:rPr sz="1050" spc="45" dirty="0">
                <a:latin typeface="Times New Roman"/>
                <a:cs typeface="Times New Roman"/>
              </a:rPr>
              <a:t>q</a:t>
            </a:r>
            <a:r>
              <a:rPr sz="1050" spc="15" dirty="0">
                <a:latin typeface="Times New Roman"/>
                <a:cs typeface="Times New Roman"/>
              </a:rPr>
              <a:t> </a:t>
            </a:r>
            <a:r>
              <a:rPr sz="1050" spc="40" dirty="0">
                <a:latin typeface="Times New Roman"/>
                <a:cs typeface="Times New Roman"/>
              </a:rPr>
              <a:t>e</a:t>
            </a:r>
            <a:r>
              <a:rPr sz="1050" spc="55" dirty="0">
                <a:latin typeface="Times New Roman"/>
                <a:cs typeface="Times New Roman"/>
              </a:rPr>
              <a:t>d</a:t>
            </a:r>
            <a:r>
              <a:rPr sz="1050" spc="15" dirty="0">
                <a:latin typeface="Times New Roman"/>
                <a:cs typeface="Times New Roman"/>
              </a:rPr>
              <a:t>i</a:t>
            </a:r>
            <a:r>
              <a:rPr sz="1050" spc="25" dirty="0">
                <a:latin typeface="Times New Roman"/>
                <a:cs typeface="Times New Roman"/>
              </a:rPr>
              <a:t>l</a:t>
            </a:r>
            <a:r>
              <a:rPr sz="1050" spc="40" dirty="0">
                <a:latin typeface="Times New Roman"/>
                <a:cs typeface="Times New Roman"/>
              </a:rPr>
              <a:t>mi</a:t>
            </a:r>
            <a:r>
              <a:rPr sz="1050" spc="30" dirty="0">
                <a:latin typeface="Times New Roman"/>
                <a:cs typeface="Times New Roman"/>
              </a:rPr>
              <a:t>ş</a:t>
            </a:r>
            <a:r>
              <a:rPr sz="1050" spc="55" dirty="0">
                <a:latin typeface="Times New Roman"/>
                <a:cs typeface="Times New Roman"/>
              </a:rPr>
              <a:t>d</a:t>
            </a:r>
            <a:r>
              <a:rPr sz="1050" spc="15" dirty="0">
                <a:latin typeface="Times New Roman"/>
                <a:cs typeface="Times New Roman"/>
              </a:rPr>
              <a:t>i</a:t>
            </a:r>
            <a:r>
              <a:rPr sz="1050" spc="30" dirty="0">
                <a:latin typeface="Times New Roman"/>
                <a:cs typeface="Times New Roman"/>
              </a:rPr>
              <a:t>r</a:t>
            </a:r>
            <a:r>
              <a:rPr sz="1050" spc="20" dirty="0">
                <a:latin typeface="Times New Roman"/>
                <a:cs typeface="Times New Roman"/>
              </a:rPr>
              <a:t> </a:t>
            </a:r>
            <a:r>
              <a:rPr sz="1050" spc="30" dirty="0">
                <a:latin typeface="Times New Roman"/>
                <a:cs typeface="Times New Roman"/>
              </a:rPr>
              <a:t>(</a:t>
            </a:r>
            <a:r>
              <a:rPr sz="1050" spc="65" dirty="0">
                <a:latin typeface="Times New Roman"/>
                <a:cs typeface="Times New Roman"/>
              </a:rPr>
              <a:t>Ə</a:t>
            </a:r>
            <a:r>
              <a:rPr sz="1050" spc="15" dirty="0">
                <a:latin typeface="Times New Roman"/>
                <a:cs typeface="Times New Roman"/>
              </a:rPr>
              <a:t>l</a:t>
            </a:r>
            <a:r>
              <a:rPr sz="1050" spc="40" dirty="0">
                <a:latin typeface="Times New Roman"/>
                <a:cs typeface="Times New Roman"/>
              </a:rPr>
              <a:t>a</a:t>
            </a:r>
            <a:r>
              <a:rPr sz="1050" spc="55" dirty="0">
                <a:latin typeface="Times New Roman"/>
                <a:cs typeface="Times New Roman"/>
              </a:rPr>
              <a:t>v</a:t>
            </a:r>
            <a:r>
              <a:rPr sz="1050" spc="40" dirty="0">
                <a:latin typeface="Times New Roman"/>
                <a:cs typeface="Times New Roman"/>
              </a:rPr>
              <a:t>ə</a:t>
            </a:r>
            <a:r>
              <a:rPr sz="1050" spc="20" dirty="0">
                <a:latin typeface="Times New Roman"/>
                <a:cs typeface="Times New Roman"/>
              </a:rPr>
              <a:t> </a:t>
            </a:r>
            <a:r>
              <a:rPr sz="1050" spc="45" dirty="0">
                <a:latin typeface="Times New Roman"/>
                <a:cs typeface="Times New Roman"/>
              </a:rPr>
              <a:t>nö</a:t>
            </a:r>
            <a:r>
              <a:rPr sz="1050" spc="65" dirty="0">
                <a:latin typeface="Times New Roman"/>
                <a:cs typeface="Times New Roman"/>
              </a:rPr>
              <a:t>m</a:t>
            </a:r>
            <a:r>
              <a:rPr sz="1050" spc="35" dirty="0">
                <a:latin typeface="Times New Roman"/>
                <a:cs typeface="Times New Roman"/>
              </a:rPr>
              <a:t>rə</a:t>
            </a:r>
            <a:r>
              <a:rPr sz="1050" spc="-65" dirty="0">
                <a:latin typeface="Times New Roman"/>
                <a:cs typeface="Times New Roman"/>
              </a:rPr>
              <a:t> </a:t>
            </a:r>
            <a:r>
              <a:rPr sz="1050" spc="40" dirty="0">
                <a:latin typeface="Times New Roman"/>
                <a:cs typeface="Times New Roman"/>
              </a:rPr>
              <a:t>7)</a:t>
            </a:r>
            <a:endParaRPr sz="1050">
              <a:latin typeface="Times New Roman"/>
              <a:cs typeface="Times New Roman"/>
            </a:endParaRPr>
          </a:p>
        </p:txBody>
      </p:sp>
      <p:sp>
        <p:nvSpPr>
          <p:cNvPr id="3" name="object 3"/>
          <p:cNvSpPr txBox="1"/>
          <p:nvPr/>
        </p:nvSpPr>
        <p:spPr>
          <a:xfrm>
            <a:off x="425962" y="1236299"/>
            <a:ext cx="5316855" cy="396240"/>
          </a:xfrm>
          <a:prstGeom prst="rect">
            <a:avLst/>
          </a:prstGeom>
        </p:spPr>
        <p:txBody>
          <a:bodyPr vert="horz" wrap="square" lIns="0" tIns="11430" rIns="0" bIns="0" rtlCol="0">
            <a:spAutoFit/>
          </a:bodyPr>
          <a:lstStyle/>
          <a:p>
            <a:pPr marL="2019935" marR="5080" indent="-2007870">
              <a:lnSpc>
                <a:spcPct val="115799"/>
              </a:lnSpc>
              <a:spcBef>
                <a:spcPts val="90"/>
              </a:spcBef>
            </a:pPr>
            <a:r>
              <a:rPr sz="1050" spc="35" dirty="0">
                <a:latin typeface="Times New Roman"/>
                <a:cs typeface="Times New Roman"/>
              </a:rPr>
              <a:t>Fərdi </a:t>
            </a:r>
            <a:r>
              <a:rPr sz="1050" spc="40" dirty="0">
                <a:latin typeface="Times New Roman"/>
                <a:cs typeface="Times New Roman"/>
              </a:rPr>
              <a:t>sahibkara </a:t>
            </a:r>
            <a:r>
              <a:rPr sz="1050" spc="45" dirty="0">
                <a:latin typeface="Times New Roman"/>
                <a:cs typeface="Times New Roman"/>
              </a:rPr>
              <a:t>və ya hüquqi </a:t>
            </a:r>
            <a:r>
              <a:rPr sz="1050" spc="40" dirty="0">
                <a:latin typeface="Times New Roman"/>
                <a:cs typeface="Times New Roman"/>
              </a:rPr>
              <a:t>şəxsə </a:t>
            </a:r>
            <a:r>
              <a:rPr sz="1050" spc="65" dirty="0">
                <a:latin typeface="Times New Roman"/>
                <a:cs typeface="Times New Roman"/>
              </a:rPr>
              <a:t>KOB </a:t>
            </a:r>
            <a:r>
              <a:rPr sz="1050" spc="30" dirty="0">
                <a:latin typeface="Times New Roman"/>
                <a:cs typeface="Times New Roman"/>
              </a:rPr>
              <a:t>klasterinin iştirakçısı </a:t>
            </a:r>
            <a:r>
              <a:rPr sz="1050" spc="40" dirty="0">
                <a:latin typeface="Times New Roman"/>
                <a:cs typeface="Times New Roman"/>
              </a:rPr>
              <a:t>şəhadətnaməsinin </a:t>
            </a:r>
            <a:r>
              <a:rPr sz="1050" spc="35" dirty="0">
                <a:latin typeface="Times New Roman"/>
                <a:cs typeface="Times New Roman"/>
              </a:rPr>
              <a:t>verilməsi </a:t>
            </a:r>
            <a:r>
              <a:rPr sz="1050" spc="-250" dirty="0">
                <a:latin typeface="Times New Roman"/>
                <a:cs typeface="Times New Roman"/>
              </a:rPr>
              <a:t> </a:t>
            </a:r>
            <a:r>
              <a:rPr sz="1050" spc="45" dirty="0">
                <a:latin typeface="Times New Roman"/>
                <a:cs typeface="Times New Roman"/>
              </a:rPr>
              <a:t>üçün</a:t>
            </a:r>
            <a:r>
              <a:rPr sz="1050" spc="15" dirty="0">
                <a:latin typeface="Times New Roman"/>
                <a:cs typeface="Times New Roman"/>
              </a:rPr>
              <a:t> </a:t>
            </a:r>
            <a:r>
              <a:rPr sz="1050" spc="35" dirty="0">
                <a:latin typeface="Times New Roman"/>
                <a:cs typeface="Times New Roman"/>
              </a:rPr>
              <a:t>ərizənin</a:t>
            </a:r>
            <a:r>
              <a:rPr sz="1050" spc="15" dirty="0">
                <a:latin typeface="Times New Roman"/>
                <a:cs typeface="Times New Roman"/>
              </a:rPr>
              <a:t> </a:t>
            </a:r>
            <a:r>
              <a:rPr sz="1050" spc="40" dirty="0">
                <a:latin typeface="Times New Roman"/>
                <a:cs typeface="Times New Roman"/>
              </a:rPr>
              <a:t>forması</a:t>
            </a:r>
            <a:endParaRPr sz="1050">
              <a:latin typeface="Times New Roman"/>
              <a:cs typeface="Times New Roman"/>
            </a:endParaRPr>
          </a:p>
        </p:txBody>
      </p:sp>
      <p:sp>
        <p:nvSpPr>
          <p:cNvPr id="4" name="object 4"/>
          <p:cNvSpPr txBox="1"/>
          <p:nvPr/>
        </p:nvSpPr>
        <p:spPr>
          <a:xfrm>
            <a:off x="1310332" y="1987277"/>
            <a:ext cx="3557270" cy="562610"/>
          </a:xfrm>
          <a:prstGeom prst="rect">
            <a:avLst/>
          </a:prstGeom>
        </p:spPr>
        <p:txBody>
          <a:bodyPr vert="horz" wrap="square" lIns="0" tIns="16510" rIns="0" bIns="0" rtlCol="0">
            <a:spAutoFit/>
          </a:bodyPr>
          <a:lstStyle/>
          <a:p>
            <a:pPr marL="3175" algn="ctr">
              <a:lnSpc>
                <a:spcPct val="100000"/>
              </a:lnSpc>
              <a:spcBef>
                <a:spcPts val="130"/>
              </a:spcBef>
            </a:pPr>
            <a:r>
              <a:rPr sz="1050" spc="40" dirty="0">
                <a:latin typeface="Times New Roman"/>
                <a:cs typeface="Times New Roman"/>
              </a:rPr>
              <a:t>(müraciət</a:t>
            </a:r>
            <a:r>
              <a:rPr sz="1050" dirty="0">
                <a:latin typeface="Times New Roman"/>
                <a:cs typeface="Times New Roman"/>
              </a:rPr>
              <a:t> </a:t>
            </a:r>
            <a:r>
              <a:rPr sz="1050" spc="40" dirty="0">
                <a:latin typeface="Times New Roman"/>
                <a:cs typeface="Times New Roman"/>
              </a:rPr>
              <a:t>olunan</a:t>
            </a:r>
            <a:r>
              <a:rPr sz="1050" spc="25" dirty="0">
                <a:latin typeface="Times New Roman"/>
                <a:cs typeface="Times New Roman"/>
              </a:rPr>
              <a:t> </a:t>
            </a:r>
            <a:r>
              <a:rPr sz="1050" spc="30" dirty="0">
                <a:latin typeface="Times New Roman"/>
                <a:cs typeface="Times New Roman"/>
              </a:rPr>
              <a:t>təşkilatın</a:t>
            </a:r>
            <a:r>
              <a:rPr sz="1050" spc="5" dirty="0">
                <a:latin typeface="Times New Roman"/>
                <a:cs typeface="Times New Roman"/>
              </a:rPr>
              <a:t> </a:t>
            </a:r>
            <a:r>
              <a:rPr sz="1050" spc="35" dirty="0">
                <a:latin typeface="Times New Roman"/>
                <a:cs typeface="Times New Roman"/>
              </a:rPr>
              <a:t>adı)</a:t>
            </a:r>
            <a:endParaRPr sz="1050">
              <a:latin typeface="Times New Roman"/>
              <a:cs typeface="Times New Roman"/>
            </a:endParaRPr>
          </a:p>
          <a:p>
            <a:pPr>
              <a:lnSpc>
                <a:spcPct val="100000"/>
              </a:lnSpc>
            </a:pPr>
            <a:endParaRPr sz="1450">
              <a:latin typeface="Times New Roman"/>
              <a:cs typeface="Times New Roman"/>
            </a:endParaRPr>
          </a:p>
          <a:p>
            <a:pPr algn="ctr">
              <a:lnSpc>
                <a:spcPct val="100000"/>
              </a:lnSpc>
            </a:pPr>
            <a:r>
              <a:rPr sz="1050" spc="65" dirty="0">
                <a:latin typeface="Times New Roman"/>
                <a:cs typeface="Times New Roman"/>
              </a:rPr>
              <a:t>KOB</a:t>
            </a:r>
            <a:r>
              <a:rPr sz="1050" spc="25" dirty="0">
                <a:latin typeface="Times New Roman"/>
                <a:cs typeface="Times New Roman"/>
              </a:rPr>
              <a:t> </a:t>
            </a:r>
            <a:r>
              <a:rPr sz="1050" spc="30" dirty="0">
                <a:latin typeface="Times New Roman"/>
                <a:cs typeface="Times New Roman"/>
              </a:rPr>
              <a:t>klasterinin</a:t>
            </a:r>
            <a:r>
              <a:rPr sz="1050" spc="35" dirty="0">
                <a:latin typeface="Times New Roman"/>
                <a:cs typeface="Times New Roman"/>
              </a:rPr>
              <a:t> </a:t>
            </a:r>
            <a:r>
              <a:rPr sz="1050" spc="30" dirty="0">
                <a:latin typeface="Times New Roman"/>
                <a:cs typeface="Times New Roman"/>
              </a:rPr>
              <a:t>iştirakçısı</a:t>
            </a:r>
            <a:r>
              <a:rPr sz="1050" spc="25" dirty="0">
                <a:latin typeface="Times New Roman"/>
                <a:cs typeface="Times New Roman"/>
              </a:rPr>
              <a:t> </a:t>
            </a:r>
            <a:r>
              <a:rPr sz="1050" spc="40" dirty="0">
                <a:latin typeface="Times New Roman"/>
                <a:cs typeface="Times New Roman"/>
              </a:rPr>
              <a:t>şəhadətnaməsinin</a:t>
            </a:r>
            <a:r>
              <a:rPr sz="1050" spc="35" dirty="0">
                <a:latin typeface="Times New Roman"/>
                <a:cs typeface="Times New Roman"/>
              </a:rPr>
              <a:t> verilməsi</a:t>
            </a:r>
            <a:r>
              <a:rPr sz="1050" spc="20" dirty="0">
                <a:latin typeface="Times New Roman"/>
                <a:cs typeface="Times New Roman"/>
              </a:rPr>
              <a:t> </a:t>
            </a:r>
            <a:r>
              <a:rPr sz="1050" spc="45" dirty="0">
                <a:latin typeface="Times New Roman"/>
                <a:cs typeface="Times New Roman"/>
              </a:rPr>
              <a:t>üçün</a:t>
            </a:r>
            <a:endParaRPr sz="1050">
              <a:latin typeface="Times New Roman"/>
              <a:cs typeface="Times New Roman"/>
            </a:endParaRPr>
          </a:p>
        </p:txBody>
      </p:sp>
      <p:sp>
        <p:nvSpPr>
          <p:cNvPr id="5" name="object 5"/>
          <p:cNvSpPr txBox="1"/>
          <p:nvPr/>
        </p:nvSpPr>
        <p:spPr>
          <a:xfrm>
            <a:off x="2866972" y="2728418"/>
            <a:ext cx="450850" cy="190500"/>
          </a:xfrm>
          <a:prstGeom prst="rect">
            <a:avLst/>
          </a:prstGeom>
        </p:spPr>
        <p:txBody>
          <a:bodyPr vert="horz" wrap="square" lIns="0" tIns="16510" rIns="0" bIns="0" rtlCol="0">
            <a:spAutoFit/>
          </a:bodyPr>
          <a:lstStyle/>
          <a:p>
            <a:pPr marL="12700">
              <a:lnSpc>
                <a:spcPct val="100000"/>
              </a:lnSpc>
              <a:spcBef>
                <a:spcPts val="130"/>
              </a:spcBef>
            </a:pPr>
            <a:r>
              <a:rPr sz="1050" spc="20" dirty="0">
                <a:latin typeface="Times New Roman"/>
                <a:cs typeface="Times New Roman"/>
              </a:rPr>
              <a:t>ƏRİZƏ</a:t>
            </a:r>
            <a:endParaRPr sz="1050">
              <a:latin typeface="Times New Roman"/>
              <a:cs typeface="Times New Roman"/>
            </a:endParaRPr>
          </a:p>
        </p:txBody>
      </p:sp>
      <p:sp>
        <p:nvSpPr>
          <p:cNvPr id="6" name="object 6"/>
          <p:cNvSpPr txBox="1"/>
          <p:nvPr/>
        </p:nvSpPr>
        <p:spPr>
          <a:xfrm>
            <a:off x="412707" y="2913704"/>
            <a:ext cx="1891664" cy="190500"/>
          </a:xfrm>
          <a:prstGeom prst="rect">
            <a:avLst/>
          </a:prstGeom>
        </p:spPr>
        <p:txBody>
          <a:bodyPr vert="horz" wrap="square" lIns="0" tIns="16510" rIns="0" bIns="0" rtlCol="0">
            <a:spAutoFit/>
          </a:bodyPr>
          <a:lstStyle/>
          <a:p>
            <a:pPr marL="12700">
              <a:lnSpc>
                <a:spcPct val="100000"/>
              </a:lnSpc>
              <a:spcBef>
                <a:spcPts val="130"/>
              </a:spcBef>
            </a:pPr>
            <a:r>
              <a:rPr sz="1050" spc="-60" dirty="0">
                <a:latin typeface="Times New Roman"/>
                <a:cs typeface="Times New Roman"/>
              </a:rPr>
              <a:t>1.</a:t>
            </a:r>
            <a:r>
              <a:rPr sz="1050" spc="90" dirty="0">
                <a:latin typeface="Times New Roman"/>
                <a:cs typeface="Times New Roman"/>
              </a:rPr>
              <a:t> </a:t>
            </a:r>
            <a:r>
              <a:rPr sz="1050" spc="35" dirty="0">
                <a:latin typeface="Times New Roman"/>
                <a:cs typeface="Times New Roman"/>
              </a:rPr>
              <a:t>Ərizəçi</a:t>
            </a:r>
            <a:r>
              <a:rPr sz="1050" spc="10" dirty="0">
                <a:latin typeface="Times New Roman"/>
                <a:cs typeface="Times New Roman"/>
              </a:rPr>
              <a:t> </a:t>
            </a:r>
            <a:r>
              <a:rPr sz="1050" spc="40" dirty="0">
                <a:latin typeface="Times New Roman"/>
                <a:cs typeface="Times New Roman"/>
              </a:rPr>
              <a:t>haqqında</a:t>
            </a:r>
            <a:r>
              <a:rPr sz="1050" spc="-40" dirty="0">
                <a:latin typeface="Times New Roman"/>
                <a:cs typeface="Times New Roman"/>
              </a:rPr>
              <a:t> </a:t>
            </a:r>
            <a:r>
              <a:rPr sz="1050" spc="40" dirty="0">
                <a:latin typeface="Times New Roman"/>
                <a:cs typeface="Times New Roman"/>
              </a:rPr>
              <a:t>məlumatlar:</a:t>
            </a:r>
            <a:endParaRPr sz="1050">
              <a:latin typeface="Times New Roman"/>
              <a:cs typeface="Times New Roman"/>
            </a:endParaRPr>
          </a:p>
        </p:txBody>
      </p:sp>
      <p:sp>
        <p:nvSpPr>
          <p:cNvPr id="7" name="object 7"/>
          <p:cNvSpPr txBox="1"/>
          <p:nvPr/>
        </p:nvSpPr>
        <p:spPr>
          <a:xfrm>
            <a:off x="412707" y="3284618"/>
            <a:ext cx="5418455" cy="190500"/>
          </a:xfrm>
          <a:prstGeom prst="rect">
            <a:avLst/>
          </a:prstGeom>
        </p:spPr>
        <p:txBody>
          <a:bodyPr vert="horz" wrap="square" lIns="0" tIns="16510" rIns="0" bIns="0" rtlCol="0">
            <a:spAutoFit/>
          </a:bodyPr>
          <a:lstStyle/>
          <a:p>
            <a:pPr marL="12700">
              <a:lnSpc>
                <a:spcPct val="100000"/>
              </a:lnSpc>
              <a:spcBef>
                <a:spcPts val="130"/>
              </a:spcBef>
              <a:tabLst>
                <a:tab pos="325120" algn="l"/>
                <a:tab pos="5405120" algn="l"/>
              </a:tabLst>
            </a:pPr>
            <a:r>
              <a:rPr sz="1050" spc="-65" dirty="0">
                <a:latin typeface="Times New Roman"/>
                <a:cs typeface="Times New Roman"/>
              </a:rPr>
              <a:t>1.1.	</a:t>
            </a:r>
            <a:r>
              <a:rPr sz="1050" spc="45" dirty="0">
                <a:latin typeface="Times New Roman"/>
                <a:cs typeface="Times New Roman"/>
              </a:rPr>
              <a:t>Hüquqi</a:t>
            </a:r>
            <a:r>
              <a:rPr sz="1050" spc="15" dirty="0">
                <a:latin typeface="Times New Roman"/>
                <a:cs typeface="Times New Roman"/>
              </a:rPr>
              <a:t> </a:t>
            </a:r>
            <a:r>
              <a:rPr sz="1050" spc="35" dirty="0">
                <a:latin typeface="Times New Roman"/>
                <a:cs typeface="Times New Roman"/>
              </a:rPr>
              <a:t>şəxsin</a:t>
            </a:r>
            <a:r>
              <a:rPr sz="1050" spc="45" dirty="0">
                <a:latin typeface="Times New Roman"/>
                <a:cs typeface="Times New Roman"/>
              </a:rPr>
              <a:t> tam</a:t>
            </a:r>
            <a:r>
              <a:rPr sz="1050" spc="15" dirty="0">
                <a:latin typeface="Times New Roman"/>
                <a:cs typeface="Times New Roman"/>
              </a:rPr>
              <a:t> </a:t>
            </a:r>
            <a:r>
              <a:rPr sz="1050" spc="35" dirty="0">
                <a:latin typeface="Times New Roman"/>
                <a:cs typeface="Times New Roman"/>
              </a:rPr>
              <a:t>adı/fərdi</a:t>
            </a:r>
            <a:r>
              <a:rPr sz="1050" spc="20" dirty="0">
                <a:latin typeface="Times New Roman"/>
                <a:cs typeface="Times New Roman"/>
              </a:rPr>
              <a:t> </a:t>
            </a:r>
            <a:r>
              <a:rPr sz="1050" spc="35" dirty="0">
                <a:latin typeface="Times New Roman"/>
                <a:cs typeface="Times New Roman"/>
              </a:rPr>
              <a:t>sahibkarın</a:t>
            </a:r>
            <a:r>
              <a:rPr sz="1050" spc="25" dirty="0">
                <a:latin typeface="Times New Roman"/>
                <a:cs typeface="Times New Roman"/>
              </a:rPr>
              <a:t> </a:t>
            </a:r>
            <a:r>
              <a:rPr sz="1050" spc="35" dirty="0">
                <a:latin typeface="Times New Roman"/>
                <a:cs typeface="Times New Roman"/>
              </a:rPr>
              <a:t>soyadı,</a:t>
            </a:r>
            <a:r>
              <a:rPr sz="1050" spc="15" dirty="0">
                <a:latin typeface="Times New Roman"/>
                <a:cs typeface="Times New Roman"/>
              </a:rPr>
              <a:t> </a:t>
            </a:r>
            <a:r>
              <a:rPr sz="1050" spc="35" dirty="0">
                <a:latin typeface="Times New Roman"/>
                <a:cs typeface="Times New Roman"/>
              </a:rPr>
              <a:t>adı,</a:t>
            </a:r>
            <a:r>
              <a:rPr sz="1050" spc="20" dirty="0">
                <a:latin typeface="Times New Roman"/>
                <a:cs typeface="Times New Roman"/>
              </a:rPr>
              <a:t> </a:t>
            </a:r>
            <a:r>
              <a:rPr sz="1050" spc="45" dirty="0">
                <a:latin typeface="Times New Roman"/>
                <a:cs typeface="Times New Roman"/>
              </a:rPr>
              <a:t>atasınınadı</a:t>
            </a:r>
            <a:r>
              <a:rPr sz="1050" spc="-90" dirty="0">
                <a:latin typeface="Times New Roman"/>
                <a:cs typeface="Times New Roman"/>
              </a:rPr>
              <a:t> </a:t>
            </a:r>
            <a:r>
              <a:rPr sz="1050" u="sng" spc="20" dirty="0">
                <a:uFill>
                  <a:solidFill>
                    <a:srgbClr val="000000"/>
                  </a:solidFill>
                </a:uFill>
                <a:latin typeface="Times New Roman"/>
                <a:cs typeface="Times New Roman"/>
              </a:rPr>
              <a:t> </a:t>
            </a:r>
            <a:r>
              <a:rPr sz="1050" u="sng" dirty="0">
                <a:uFill>
                  <a:solidFill>
                    <a:srgbClr val="000000"/>
                  </a:solidFill>
                </a:uFill>
                <a:latin typeface="Times New Roman"/>
                <a:cs typeface="Times New Roman"/>
              </a:rPr>
              <a:t>	</a:t>
            </a:r>
            <a:endParaRPr sz="1050">
              <a:latin typeface="Times New Roman"/>
              <a:cs typeface="Times New Roman"/>
            </a:endParaRPr>
          </a:p>
        </p:txBody>
      </p:sp>
      <p:sp>
        <p:nvSpPr>
          <p:cNvPr id="8" name="object 8"/>
          <p:cNvSpPr txBox="1"/>
          <p:nvPr/>
        </p:nvSpPr>
        <p:spPr>
          <a:xfrm>
            <a:off x="412707" y="4009289"/>
            <a:ext cx="5420360" cy="190500"/>
          </a:xfrm>
          <a:prstGeom prst="rect">
            <a:avLst/>
          </a:prstGeom>
        </p:spPr>
        <p:txBody>
          <a:bodyPr vert="horz" wrap="square" lIns="0" tIns="16510" rIns="0" bIns="0" rtlCol="0">
            <a:spAutoFit/>
          </a:bodyPr>
          <a:lstStyle/>
          <a:p>
            <a:pPr marL="12700">
              <a:lnSpc>
                <a:spcPct val="100000"/>
              </a:lnSpc>
              <a:spcBef>
                <a:spcPts val="130"/>
              </a:spcBef>
              <a:tabLst>
                <a:tab pos="5407025" algn="l"/>
              </a:tabLst>
            </a:pPr>
            <a:r>
              <a:rPr sz="1050" spc="-90" dirty="0">
                <a:latin typeface="Times New Roman"/>
                <a:cs typeface="Times New Roman"/>
              </a:rPr>
              <a:t>1</a:t>
            </a:r>
            <a:r>
              <a:rPr sz="1050" spc="-80" dirty="0">
                <a:latin typeface="Times New Roman"/>
                <a:cs typeface="Times New Roman"/>
              </a:rPr>
              <a:t>.</a:t>
            </a:r>
            <a:r>
              <a:rPr sz="1050" spc="-90" dirty="0">
                <a:latin typeface="Times New Roman"/>
                <a:cs typeface="Times New Roman"/>
              </a:rPr>
              <a:t>2</a:t>
            </a:r>
            <a:r>
              <a:rPr sz="1050" spc="-5" dirty="0">
                <a:latin typeface="Times New Roman"/>
                <a:cs typeface="Times New Roman"/>
              </a:rPr>
              <a:t>.</a:t>
            </a:r>
            <a:r>
              <a:rPr sz="1050" dirty="0">
                <a:latin typeface="Times New Roman"/>
                <a:cs typeface="Times New Roman"/>
              </a:rPr>
              <a:t> </a:t>
            </a:r>
            <a:r>
              <a:rPr sz="1050" spc="-25" dirty="0">
                <a:latin typeface="Times New Roman"/>
                <a:cs typeface="Times New Roman"/>
              </a:rPr>
              <a:t> </a:t>
            </a:r>
            <a:r>
              <a:rPr sz="1050" spc="100" dirty="0">
                <a:latin typeface="Times New Roman"/>
                <a:cs typeface="Times New Roman"/>
              </a:rPr>
              <a:t>H</a:t>
            </a:r>
            <a:r>
              <a:rPr sz="1050" spc="65" dirty="0">
                <a:latin typeface="Times New Roman"/>
                <a:cs typeface="Times New Roman"/>
              </a:rPr>
              <a:t>ü</a:t>
            </a:r>
            <a:r>
              <a:rPr sz="1050" spc="70" dirty="0">
                <a:latin typeface="Times New Roman"/>
                <a:cs typeface="Times New Roman"/>
              </a:rPr>
              <a:t>q</a:t>
            </a:r>
            <a:r>
              <a:rPr sz="1050" spc="75" dirty="0">
                <a:latin typeface="Times New Roman"/>
                <a:cs typeface="Times New Roman"/>
              </a:rPr>
              <a:t>u</a:t>
            </a:r>
            <a:r>
              <a:rPr sz="1050" spc="70" dirty="0">
                <a:latin typeface="Times New Roman"/>
                <a:cs typeface="Times New Roman"/>
              </a:rPr>
              <a:t>q</a:t>
            </a:r>
            <a:r>
              <a:rPr sz="1050" spc="40" dirty="0">
                <a:latin typeface="Times New Roman"/>
                <a:cs typeface="Times New Roman"/>
              </a:rPr>
              <a:t>i</a:t>
            </a:r>
            <a:r>
              <a:rPr sz="1050" spc="-85" dirty="0">
                <a:latin typeface="Times New Roman"/>
                <a:cs typeface="Times New Roman"/>
              </a:rPr>
              <a:t> </a:t>
            </a:r>
            <a:r>
              <a:rPr sz="1050" spc="55" dirty="0">
                <a:latin typeface="Times New Roman"/>
                <a:cs typeface="Times New Roman"/>
              </a:rPr>
              <a:t>şəxsi</a:t>
            </a:r>
            <a:r>
              <a:rPr sz="1050" spc="75" dirty="0">
                <a:latin typeface="Times New Roman"/>
                <a:cs typeface="Times New Roman"/>
              </a:rPr>
              <a:t>n</a:t>
            </a:r>
            <a:r>
              <a:rPr sz="1050" spc="-70" dirty="0">
                <a:latin typeface="Times New Roman"/>
                <a:cs typeface="Times New Roman"/>
              </a:rPr>
              <a:t> </a:t>
            </a:r>
            <a:r>
              <a:rPr sz="1050" spc="75" dirty="0">
                <a:latin typeface="Times New Roman"/>
                <a:cs typeface="Times New Roman"/>
              </a:rPr>
              <a:t>h</a:t>
            </a:r>
            <a:r>
              <a:rPr sz="1050" spc="70" dirty="0">
                <a:latin typeface="Times New Roman"/>
                <a:cs typeface="Times New Roman"/>
              </a:rPr>
              <a:t>ü</a:t>
            </a:r>
            <a:r>
              <a:rPr sz="1050" spc="75" dirty="0">
                <a:latin typeface="Times New Roman"/>
                <a:cs typeface="Times New Roman"/>
              </a:rPr>
              <a:t>q</a:t>
            </a:r>
            <a:r>
              <a:rPr sz="1050" spc="70" dirty="0">
                <a:latin typeface="Times New Roman"/>
                <a:cs typeface="Times New Roman"/>
              </a:rPr>
              <a:t>uq</a:t>
            </a:r>
            <a:r>
              <a:rPr sz="1050" spc="40" dirty="0">
                <a:latin typeface="Times New Roman"/>
                <a:cs typeface="Times New Roman"/>
              </a:rPr>
              <a:t>i</a:t>
            </a:r>
            <a:r>
              <a:rPr sz="1050" spc="-75" dirty="0">
                <a:latin typeface="Times New Roman"/>
                <a:cs typeface="Times New Roman"/>
              </a:rPr>
              <a:t> </a:t>
            </a:r>
            <a:r>
              <a:rPr sz="1050" spc="70" dirty="0">
                <a:latin typeface="Times New Roman"/>
                <a:cs typeface="Times New Roman"/>
              </a:rPr>
              <a:t>ünvan</a:t>
            </a:r>
            <a:r>
              <a:rPr sz="1050" spc="40" dirty="0">
                <a:latin typeface="Times New Roman"/>
                <a:cs typeface="Times New Roman"/>
              </a:rPr>
              <a:t>ı</a:t>
            </a:r>
            <a:r>
              <a:rPr sz="1050" spc="-75" dirty="0">
                <a:latin typeface="Times New Roman"/>
                <a:cs typeface="Times New Roman"/>
              </a:rPr>
              <a:t> </a:t>
            </a:r>
            <a:r>
              <a:rPr sz="1050" spc="50" dirty="0">
                <a:latin typeface="Times New Roman"/>
                <a:cs typeface="Times New Roman"/>
              </a:rPr>
              <a:t>/fə</a:t>
            </a:r>
            <a:r>
              <a:rPr sz="1050" spc="40" dirty="0">
                <a:latin typeface="Times New Roman"/>
                <a:cs typeface="Times New Roman"/>
              </a:rPr>
              <a:t>r</a:t>
            </a:r>
            <a:r>
              <a:rPr sz="1050" spc="70" dirty="0">
                <a:latin typeface="Times New Roman"/>
                <a:cs typeface="Times New Roman"/>
              </a:rPr>
              <a:t>d</a:t>
            </a:r>
            <a:r>
              <a:rPr sz="1050" spc="40" dirty="0">
                <a:latin typeface="Times New Roman"/>
                <a:cs typeface="Times New Roman"/>
              </a:rPr>
              <a:t>i</a:t>
            </a:r>
            <a:r>
              <a:rPr sz="1050" spc="-80" dirty="0">
                <a:latin typeface="Times New Roman"/>
                <a:cs typeface="Times New Roman"/>
              </a:rPr>
              <a:t> </a:t>
            </a:r>
            <a:r>
              <a:rPr sz="1050" spc="60" dirty="0">
                <a:latin typeface="Times New Roman"/>
                <a:cs typeface="Times New Roman"/>
              </a:rPr>
              <a:t>sahibka</a:t>
            </a:r>
            <a:r>
              <a:rPr sz="1050" spc="40" dirty="0">
                <a:latin typeface="Times New Roman"/>
                <a:cs typeface="Times New Roman"/>
              </a:rPr>
              <a:t>r</a:t>
            </a:r>
            <a:r>
              <a:rPr sz="1050" spc="45" dirty="0">
                <a:latin typeface="Times New Roman"/>
                <a:cs typeface="Times New Roman"/>
              </a:rPr>
              <a:t>ı</a:t>
            </a:r>
            <a:r>
              <a:rPr sz="1050" spc="75" dirty="0">
                <a:latin typeface="Times New Roman"/>
                <a:cs typeface="Times New Roman"/>
              </a:rPr>
              <a:t>n</a:t>
            </a:r>
            <a:r>
              <a:rPr sz="1050" spc="-65" dirty="0">
                <a:latin typeface="Times New Roman"/>
                <a:cs typeface="Times New Roman"/>
              </a:rPr>
              <a:t> </a:t>
            </a:r>
            <a:r>
              <a:rPr sz="1050" spc="70" dirty="0">
                <a:latin typeface="Times New Roman"/>
                <a:cs typeface="Times New Roman"/>
              </a:rPr>
              <a:t>ünvan</a:t>
            </a:r>
            <a:r>
              <a:rPr sz="1050" spc="40" dirty="0">
                <a:latin typeface="Times New Roman"/>
                <a:cs typeface="Times New Roman"/>
              </a:rPr>
              <a:t>ı</a:t>
            </a:r>
            <a:r>
              <a:rPr sz="1050" spc="-10" dirty="0">
                <a:latin typeface="Times New Roman"/>
                <a:cs typeface="Times New Roman"/>
              </a:rPr>
              <a:t> </a:t>
            </a:r>
            <a:r>
              <a:rPr sz="1050" u="sng" spc="35" dirty="0">
                <a:uFill>
                  <a:solidFill>
                    <a:srgbClr val="000000"/>
                  </a:solidFill>
                </a:uFill>
                <a:latin typeface="Times New Roman"/>
                <a:cs typeface="Times New Roman"/>
              </a:rPr>
              <a:t> </a:t>
            </a:r>
            <a:r>
              <a:rPr sz="1050" u="sng" dirty="0">
                <a:uFill>
                  <a:solidFill>
                    <a:srgbClr val="000000"/>
                  </a:solidFill>
                </a:uFill>
                <a:latin typeface="Times New Roman"/>
                <a:cs typeface="Times New Roman"/>
              </a:rPr>
              <a:t>	</a:t>
            </a:r>
            <a:endParaRPr sz="1050">
              <a:latin typeface="Times New Roman"/>
              <a:cs typeface="Times New Roman"/>
            </a:endParaRPr>
          </a:p>
        </p:txBody>
      </p:sp>
      <p:sp>
        <p:nvSpPr>
          <p:cNvPr id="9" name="object 9"/>
          <p:cNvSpPr txBox="1"/>
          <p:nvPr/>
        </p:nvSpPr>
        <p:spPr>
          <a:xfrm>
            <a:off x="412707" y="5465723"/>
            <a:ext cx="5394960" cy="190500"/>
          </a:xfrm>
          <a:prstGeom prst="rect">
            <a:avLst/>
          </a:prstGeom>
        </p:spPr>
        <p:txBody>
          <a:bodyPr vert="horz" wrap="square" lIns="0" tIns="16510" rIns="0" bIns="0" rtlCol="0">
            <a:spAutoFit/>
          </a:bodyPr>
          <a:lstStyle/>
          <a:p>
            <a:pPr marL="12700">
              <a:lnSpc>
                <a:spcPct val="100000"/>
              </a:lnSpc>
              <a:spcBef>
                <a:spcPts val="130"/>
              </a:spcBef>
              <a:tabLst>
                <a:tab pos="5381625" algn="l"/>
              </a:tabLst>
            </a:pPr>
            <a:r>
              <a:rPr sz="1050" spc="-65" dirty="0">
                <a:latin typeface="Times New Roman"/>
                <a:cs typeface="Times New Roman"/>
              </a:rPr>
              <a:t>1.4.</a:t>
            </a:r>
            <a:r>
              <a:rPr sz="1050" spc="25" dirty="0">
                <a:latin typeface="Times New Roman"/>
                <a:cs typeface="Times New Roman"/>
              </a:rPr>
              <a:t> </a:t>
            </a:r>
            <a:r>
              <a:rPr sz="1050" spc="40" dirty="0">
                <a:latin typeface="Times New Roman"/>
                <a:cs typeface="Times New Roman"/>
              </a:rPr>
              <a:t>Əlaqə</a:t>
            </a:r>
            <a:r>
              <a:rPr sz="1050" spc="15" dirty="0">
                <a:latin typeface="Times New Roman"/>
                <a:cs typeface="Times New Roman"/>
              </a:rPr>
              <a:t> </a:t>
            </a:r>
            <a:r>
              <a:rPr sz="1050" spc="35" dirty="0">
                <a:latin typeface="Times New Roman"/>
                <a:cs typeface="Times New Roman"/>
              </a:rPr>
              <a:t>telefonu </a:t>
            </a:r>
            <a:r>
              <a:rPr sz="1050" u="sng" spc="55" dirty="0">
                <a:uFill>
                  <a:solidFill>
                    <a:srgbClr val="000000"/>
                  </a:solidFill>
                </a:uFill>
                <a:latin typeface="Times New Roman"/>
                <a:cs typeface="Times New Roman"/>
              </a:rPr>
              <a:t> </a:t>
            </a:r>
            <a:r>
              <a:rPr sz="1050" u="sng" spc="35" dirty="0">
                <a:uFill>
                  <a:solidFill>
                    <a:srgbClr val="000000"/>
                  </a:solidFill>
                </a:uFill>
                <a:latin typeface="Times New Roman"/>
                <a:cs typeface="Times New Roman"/>
              </a:rPr>
              <a:t>	</a:t>
            </a:r>
            <a:endParaRPr sz="1050">
              <a:latin typeface="Times New Roman"/>
              <a:cs typeface="Times New Roman"/>
            </a:endParaRPr>
          </a:p>
        </p:txBody>
      </p:sp>
      <p:sp>
        <p:nvSpPr>
          <p:cNvPr id="10" name="object 10"/>
          <p:cNvSpPr txBox="1"/>
          <p:nvPr/>
        </p:nvSpPr>
        <p:spPr>
          <a:xfrm>
            <a:off x="412707" y="5836580"/>
            <a:ext cx="5418455" cy="190500"/>
          </a:xfrm>
          <a:prstGeom prst="rect">
            <a:avLst/>
          </a:prstGeom>
        </p:spPr>
        <p:txBody>
          <a:bodyPr vert="horz" wrap="square" lIns="0" tIns="16510" rIns="0" bIns="0" rtlCol="0">
            <a:spAutoFit/>
          </a:bodyPr>
          <a:lstStyle/>
          <a:p>
            <a:pPr marL="12700">
              <a:lnSpc>
                <a:spcPct val="100000"/>
              </a:lnSpc>
              <a:spcBef>
                <a:spcPts val="130"/>
              </a:spcBef>
              <a:tabLst>
                <a:tab pos="5405120" algn="l"/>
              </a:tabLst>
            </a:pPr>
            <a:r>
              <a:rPr sz="1050" spc="-65" dirty="0">
                <a:latin typeface="Times New Roman"/>
                <a:cs typeface="Times New Roman"/>
              </a:rPr>
              <a:t>1.5.</a:t>
            </a:r>
            <a:r>
              <a:rPr sz="1050" dirty="0">
                <a:latin typeface="Times New Roman"/>
                <a:cs typeface="Times New Roman"/>
              </a:rPr>
              <a:t> </a:t>
            </a:r>
            <a:r>
              <a:rPr sz="1050" spc="35" dirty="0">
                <a:latin typeface="Times New Roman"/>
                <a:cs typeface="Times New Roman"/>
              </a:rPr>
              <a:t>İnternet</a:t>
            </a:r>
            <a:r>
              <a:rPr sz="1050" spc="10" dirty="0">
                <a:latin typeface="Times New Roman"/>
                <a:cs typeface="Times New Roman"/>
              </a:rPr>
              <a:t> </a:t>
            </a:r>
            <a:r>
              <a:rPr sz="1050" spc="40" dirty="0">
                <a:latin typeface="Times New Roman"/>
                <a:cs typeface="Times New Roman"/>
              </a:rPr>
              <a:t>ünvanı</a:t>
            </a:r>
            <a:r>
              <a:rPr sz="1050" spc="10" dirty="0">
                <a:latin typeface="Times New Roman"/>
                <a:cs typeface="Times New Roman"/>
              </a:rPr>
              <a:t> </a:t>
            </a:r>
            <a:r>
              <a:rPr sz="1050" spc="35" dirty="0">
                <a:latin typeface="Times New Roman"/>
                <a:cs typeface="Times New Roman"/>
              </a:rPr>
              <a:t>(vebsaytı)</a:t>
            </a:r>
            <a:r>
              <a:rPr sz="1050" spc="20" dirty="0">
                <a:latin typeface="Times New Roman"/>
                <a:cs typeface="Times New Roman"/>
              </a:rPr>
              <a:t> </a:t>
            </a:r>
            <a:r>
              <a:rPr sz="1050" spc="40" dirty="0">
                <a:latin typeface="Times New Roman"/>
                <a:cs typeface="Times New Roman"/>
              </a:rPr>
              <a:t>(əgər</a:t>
            </a:r>
            <a:r>
              <a:rPr sz="1050" spc="-105" dirty="0">
                <a:latin typeface="Times New Roman"/>
                <a:cs typeface="Times New Roman"/>
              </a:rPr>
              <a:t> </a:t>
            </a:r>
            <a:r>
              <a:rPr sz="1050" spc="35" dirty="0">
                <a:latin typeface="Times New Roman"/>
                <a:cs typeface="Times New Roman"/>
              </a:rPr>
              <a:t>varsa)</a:t>
            </a:r>
            <a:r>
              <a:rPr sz="1050" spc="-50" dirty="0">
                <a:latin typeface="Times New Roman"/>
                <a:cs typeface="Times New Roman"/>
              </a:rPr>
              <a:t> </a:t>
            </a:r>
            <a:r>
              <a:rPr sz="1050" u="sng" spc="20" dirty="0">
                <a:uFill>
                  <a:solidFill>
                    <a:srgbClr val="000000"/>
                  </a:solidFill>
                </a:uFill>
                <a:latin typeface="Times New Roman"/>
                <a:cs typeface="Times New Roman"/>
              </a:rPr>
              <a:t> </a:t>
            </a:r>
            <a:r>
              <a:rPr sz="1050" u="sng" dirty="0">
                <a:uFill>
                  <a:solidFill>
                    <a:srgbClr val="000000"/>
                  </a:solidFill>
                </a:uFill>
                <a:latin typeface="Times New Roman"/>
                <a:cs typeface="Times New Roman"/>
              </a:rPr>
              <a:t>	</a:t>
            </a:r>
            <a:endParaRPr sz="1050">
              <a:latin typeface="Times New Roman"/>
              <a:cs typeface="Times New Roman"/>
            </a:endParaRPr>
          </a:p>
        </p:txBody>
      </p:sp>
      <p:sp>
        <p:nvSpPr>
          <p:cNvPr id="11" name="object 11"/>
          <p:cNvSpPr txBox="1"/>
          <p:nvPr/>
        </p:nvSpPr>
        <p:spPr>
          <a:xfrm>
            <a:off x="412707" y="6207150"/>
            <a:ext cx="5396230" cy="190500"/>
          </a:xfrm>
          <a:prstGeom prst="rect">
            <a:avLst/>
          </a:prstGeom>
        </p:spPr>
        <p:txBody>
          <a:bodyPr vert="horz" wrap="square" lIns="0" tIns="16510" rIns="0" bIns="0" rtlCol="0">
            <a:spAutoFit/>
          </a:bodyPr>
          <a:lstStyle/>
          <a:p>
            <a:pPr marL="12700">
              <a:lnSpc>
                <a:spcPct val="100000"/>
              </a:lnSpc>
              <a:spcBef>
                <a:spcPts val="130"/>
              </a:spcBef>
              <a:tabLst>
                <a:tab pos="5382895" algn="l"/>
              </a:tabLst>
            </a:pPr>
            <a:r>
              <a:rPr sz="1050" spc="-65" dirty="0">
                <a:latin typeface="Times New Roman"/>
                <a:cs typeface="Times New Roman"/>
              </a:rPr>
              <a:t>1.6.</a:t>
            </a:r>
            <a:r>
              <a:rPr sz="1050" spc="35" dirty="0">
                <a:latin typeface="Times New Roman"/>
                <a:cs typeface="Times New Roman"/>
              </a:rPr>
              <a:t> </a:t>
            </a:r>
            <a:r>
              <a:rPr sz="1050" spc="40" dirty="0">
                <a:latin typeface="Times New Roman"/>
                <a:cs typeface="Times New Roman"/>
              </a:rPr>
              <a:t>Elektron</a:t>
            </a:r>
            <a:r>
              <a:rPr sz="1050" spc="5" dirty="0">
                <a:latin typeface="Times New Roman"/>
                <a:cs typeface="Times New Roman"/>
              </a:rPr>
              <a:t> </a:t>
            </a:r>
            <a:r>
              <a:rPr sz="1050" spc="40" dirty="0">
                <a:latin typeface="Times New Roman"/>
                <a:cs typeface="Times New Roman"/>
              </a:rPr>
              <a:t>poçtu</a:t>
            </a:r>
            <a:r>
              <a:rPr sz="1050" spc="10" dirty="0">
                <a:latin typeface="Times New Roman"/>
                <a:cs typeface="Times New Roman"/>
              </a:rPr>
              <a:t> </a:t>
            </a:r>
            <a:r>
              <a:rPr sz="1050" spc="40" dirty="0">
                <a:latin typeface="Times New Roman"/>
                <a:cs typeface="Times New Roman"/>
              </a:rPr>
              <a:t>(əgər</a:t>
            </a:r>
            <a:r>
              <a:rPr sz="1050" dirty="0">
                <a:latin typeface="Times New Roman"/>
                <a:cs typeface="Times New Roman"/>
              </a:rPr>
              <a:t> </a:t>
            </a:r>
            <a:r>
              <a:rPr sz="1050" spc="35" dirty="0">
                <a:latin typeface="Times New Roman"/>
                <a:cs typeface="Times New Roman"/>
              </a:rPr>
              <a:t>varsa)</a:t>
            </a:r>
            <a:r>
              <a:rPr sz="1050" spc="5" dirty="0">
                <a:latin typeface="Times New Roman"/>
                <a:cs typeface="Times New Roman"/>
              </a:rPr>
              <a:t> </a:t>
            </a:r>
            <a:r>
              <a:rPr sz="1050" u="sng" spc="20" dirty="0">
                <a:uFill>
                  <a:solidFill>
                    <a:srgbClr val="000000"/>
                  </a:solidFill>
                </a:uFill>
                <a:latin typeface="Times New Roman"/>
                <a:cs typeface="Times New Roman"/>
              </a:rPr>
              <a:t> </a:t>
            </a:r>
            <a:r>
              <a:rPr sz="1050" u="sng" dirty="0">
                <a:uFill>
                  <a:solidFill>
                    <a:srgbClr val="000000"/>
                  </a:solidFill>
                </a:uFill>
                <a:latin typeface="Times New Roman"/>
                <a:cs typeface="Times New Roman"/>
              </a:rPr>
              <a:t>	</a:t>
            </a:r>
            <a:endParaRPr sz="1050">
              <a:latin typeface="Times New Roman"/>
              <a:cs typeface="Times New Roman"/>
            </a:endParaRPr>
          </a:p>
        </p:txBody>
      </p:sp>
      <p:sp>
        <p:nvSpPr>
          <p:cNvPr id="12" name="object 12"/>
          <p:cNvSpPr/>
          <p:nvPr/>
        </p:nvSpPr>
        <p:spPr>
          <a:xfrm>
            <a:off x="1101409" y="1983050"/>
            <a:ext cx="3977004" cy="0"/>
          </a:xfrm>
          <a:custGeom>
            <a:avLst/>
            <a:gdLst/>
            <a:ahLst/>
            <a:cxnLst/>
            <a:rect l="l" t="t" r="r" b="b"/>
            <a:pathLst>
              <a:path w="3977004">
                <a:moveTo>
                  <a:pt x="0" y="0"/>
                </a:moveTo>
                <a:lnTo>
                  <a:pt x="3976486" y="0"/>
                </a:lnTo>
              </a:path>
            </a:pathLst>
          </a:custGeom>
          <a:ln w="8234">
            <a:solidFill>
              <a:srgbClr val="000000"/>
            </a:solidFill>
          </a:ln>
        </p:spPr>
        <p:txBody>
          <a:bodyPr wrap="square" lIns="0" tIns="0" rIns="0" bIns="0" rtlCol="0"/>
          <a:lstStyle/>
          <a:p>
            <a:endParaRPr/>
          </a:p>
        </p:txBody>
      </p:sp>
      <p:sp>
        <p:nvSpPr>
          <p:cNvPr id="13" name="object 13"/>
          <p:cNvSpPr/>
          <p:nvPr/>
        </p:nvSpPr>
        <p:spPr>
          <a:xfrm>
            <a:off x="425407" y="3826295"/>
            <a:ext cx="5302885" cy="0"/>
          </a:xfrm>
          <a:custGeom>
            <a:avLst/>
            <a:gdLst/>
            <a:ahLst/>
            <a:cxnLst/>
            <a:rect l="l" t="t" r="r" b="b"/>
            <a:pathLst>
              <a:path w="5302885">
                <a:moveTo>
                  <a:pt x="0" y="0"/>
                </a:moveTo>
                <a:lnTo>
                  <a:pt x="5302533" y="0"/>
                </a:lnTo>
              </a:path>
            </a:pathLst>
          </a:custGeom>
          <a:ln w="8234">
            <a:solidFill>
              <a:srgbClr val="000000"/>
            </a:solidFill>
          </a:ln>
        </p:spPr>
        <p:txBody>
          <a:bodyPr wrap="square" lIns="0" tIns="0" rIns="0" bIns="0" rtlCol="0"/>
          <a:lstStyle/>
          <a:p>
            <a:endParaRPr/>
          </a:p>
        </p:txBody>
      </p:sp>
      <p:sp>
        <p:nvSpPr>
          <p:cNvPr id="14" name="object 14"/>
          <p:cNvSpPr/>
          <p:nvPr/>
        </p:nvSpPr>
        <p:spPr>
          <a:xfrm>
            <a:off x="425407" y="4550967"/>
            <a:ext cx="5302250" cy="0"/>
          </a:xfrm>
          <a:custGeom>
            <a:avLst/>
            <a:gdLst/>
            <a:ahLst/>
            <a:cxnLst/>
            <a:rect l="l" t="t" r="r" b="b"/>
            <a:pathLst>
              <a:path w="5302250">
                <a:moveTo>
                  <a:pt x="0" y="0"/>
                </a:moveTo>
                <a:lnTo>
                  <a:pt x="5301981" y="0"/>
                </a:lnTo>
              </a:path>
            </a:pathLst>
          </a:custGeom>
          <a:ln w="8234">
            <a:solidFill>
              <a:srgbClr val="000000"/>
            </a:solidFill>
          </a:ln>
        </p:spPr>
        <p:txBody>
          <a:bodyPr wrap="square" lIns="0" tIns="0" rIns="0" bIns="0" rtlCol="0"/>
          <a:lstStyle/>
          <a:p>
            <a:endParaRPr/>
          </a:p>
        </p:txBody>
      </p:sp>
      <p:sp>
        <p:nvSpPr>
          <p:cNvPr id="15" name="object 15"/>
          <p:cNvSpPr/>
          <p:nvPr/>
        </p:nvSpPr>
        <p:spPr>
          <a:xfrm>
            <a:off x="425407" y="5277011"/>
            <a:ext cx="5302250" cy="0"/>
          </a:xfrm>
          <a:custGeom>
            <a:avLst/>
            <a:gdLst/>
            <a:ahLst/>
            <a:cxnLst/>
            <a:rect l="l" t="t" r="r" b="b"/>
            <a:pathLst>
              <a:path w="5302250">
                <a:moveTo>
                  <a:pt x="0" y="0"/>
                </a:moveTo>
                <a:lnTo>
                  <a:pt x="5301981" y="0"/>
                </a:lnTo>
              </a:path>
            </a:pathLst>
          </a:custGeom>
          <a:ln w="8234">
            <a:solidFill>
              <a:srgbClr val="000000"/>
            </a:solidFill>
          </a:ln>
        </p:spPr>
        <p:txBody>
          <a:bodyPr wrap="square" lIns="0" tIns="0" rIns="0" bIns="0" rtlCol="0"/>
          <a:lstStyle/>
          <a:p>
            <a:endParaRPr/>
          </a:p>
        </p:txBody>
      </p:sp>
      <p:sp>
        <p:nvSpPr>
          <p:cNvPr id="16" name="object 16"/>
          <p:cNvSpPr txBox="1"/>
          <p:nvPr/>
        </p:nvSpPr>
        <p:spPr>
          <a:xfrm>
            <a:off x="412707" y="4649311"/>
            <a:ext cx="11434445" cy="688340"/>
          </a:xfrm>
          <a:prstGeom prst="rect">
            <a:avLst/>
          </a:prstGeom>
        </p:spPr>
        <p:txBody>
          <a:bodyPr vert="horz" wrap="square" lIns="0" tIns="102870" rIns="0" bIns="0" rtlCol="0">
            <a:spAutoFit/>
          </a:bodyPr>
          <a:lstStyle/>
          <a:p>
            <a:pPr marL="12700">
              <a:lnSpc>
                <a:spcPct val="100000"/>
              </a:lnSpc>
              <a:spcBef>
                <a:spcPts val="810"/>
              </a:spcBef>
              <a:tabLst>
                <a:tab pos="5406390" algn="l"/>
              </a:tabLst>
            </a:pPr>
            <a:r>
              <a:rPr sz="1050" spc="-65" dirty="0">
                <a:latin typeface="Times New Roman"/>
                <a:cs typeface="Times New Roman"/>
              </a:rPr>
              <a:t>1.3.</a:t>
            </a:r>
            <a:r>
              <a:rPr sz="1050" spc="45" dirty="0">
                <a:latin typeface="Times New Roman"/>
                <a:cs typeface="Times New Roman"/>
              </a:rPr>
              <a:t> Hüquqi</a:t>
            </a:r>
            <a:r>
              <a:rPr sz="1050" spc="10" dirty="0">
                <a:latin typeface="Times New Roman"/>
                <a:cs typeface="Times New Roman"/>
              </a:rPr>
              <a:t> </a:t>
            </a:r>
            <a:r>
              <a:rPr sz="1050" spc="35" dirty="0">
                <a:latin typeface="Times New Roman"/>
                <a:cs typeface="Times New Roman"/>
              </a:rPr>
              <a:t>şəxsin/fərdi</a:t>
            </a:r>
            <a:r>
              <a:rPr sz="1050" spc="10" dirty="0">
                <a:latin typeface="Times New Roman"/>
                <a:cs typeface="Times New Roman"/>
              </a:rPr>
              <a:t> </a:t>
            </a:r>
            <a:r>
              <a:rPr sz="1050" spc="35" dirty="0">
                <a:latin typeface="Times New Roman"/>
                <a:cs typeface="Times New Roman"/>
              </a:rPr>
              <a:t>sahibkarın</a:t>
            </a:r>
            <a:r>
              <a:rPr sz="1050" spc="55" dirty="0">
                <a:latin typeface="Times New Roman"/>
                <a:cs typeface="Times New Roman"/>
              </a:rPr>
              <a:t> </a:t>
            </a:r>
            <a:r>
              <a:rPr sz="1050" spc="50" dirty="0">
                <a:latin typeface="Times New Roman"/>
                <a:cs typeface="Times New Roman"/>
              </a:rPr>
              <a:t>VÖEN-ni</a:t>
            </a:r>
            <a:r>
              <a:rPr sz="1050" spc="-5" dirty="0">
                <a:latin typeface="Times New Roman"/>
                <a:cs typeface="Times New Roman"/>
              </a:rPr>
              <a:t> </a:t>
            </a:r>
            <a:r>
              <a:rPr sz="1050" u="sng" spc="20" dirty="0">
                <a:uFill>
                  <a:solidFill>
                    <a:srgbClr val="000000"/>
                  </a:solidFill>
                </a:uFill>
                <a:latin typeface="Times New Roman"/>
                <a:cs typeface="Times New Roman"/>
              </a:rPr>
              <a:t> </a:t>
            </a:r>
            <a:r>
              <a:rPr sz="1050" u="sng" dirty="0">
                <a:uFill>
                  <a:solidFill>
                    <a:srgbClr val="000000"/>
                  </a:solidFill>
                </a:uFill>
                <a:latin typeface="Times New Roman"/>
                <a:cs typeface="Times New Roman"/>
              </a:rPr>
              <a:t>	</a:t>
            </a:r>
            <a:endParaRPr sz="1050">
              <a:latin typeface="Times New Roman"/>
              <a:cs typeface="Times New Roman"/>
            </a:endParaRPr>
          </a:p>
          <a:p>
            <a:pPr marL="6132830">
              <a:lnSpc>
                <a:spcPct val="100000"/>
              </a:lnSpc>
              <a:spcBef>
                <a:spcPts val="720"/>
              </a:spcBef>
              <a:tabLst>
                <a:tab pos="11421110" algn="l"/>
              </a:tabLst>
            </a:pPr>
            <a:r>
              <a:rPr sz="1050" spc="-65" dirty="0">
                <a:latin typeface="Times New Roman"/>
                <a:cs typeface="Times New Roman"/>
              </a:rPr>
              <a:t>4.</a:t>
            </a:r>
            <a:r>
              <a:rPr sz="1050" spc="75" dirty="0">
                <a:latin typeface="Times New Roman"/>
                <a:cs typeface="Times New Roman"/>
              </a:rPr>
              <a:t> </a:t>
            </a:r>
            <a:r>
              <a:rPr sz="1050" spc="50" dirty="0">
                <a:latin typeface="Times New Roman"/>
                <a:cs typeface="Times New Roman"/>
              </a:rPr>
              <a:t>Ərizənin</a:t>
            </a:r>
            <a:r>
              <a:rPr sz="1050" spc="20" dirty="0">
                <a:latin typeface="Times New Roman"/>
                <a:cs typeface="Times New Roman"/>
              </a:rPr>
              <a:t> </a:t>
            </a:r>
            <a:r>
              <a:rPr sz="1050" spc="55" dirty="0">
                <a:latin typeface="Times New Roman"/>
                <a:cs typeface="Times New Roman"/>
              </a:rPr>
              <a:t>doldurulduğutarix</a:t>
            </a:r>
            <a:r>
              <a:rPr sz="1050" spc="-15" dirty="0">
                <a:latin typeface="Times New Roman"/>
                <a:cs typeface="Times New Roman"/>
              </a:rPr>
              <a:t> </a:t>
            </a:r>
            <a:r>
              <a:rPr sz="1050" u="sng" spc="30" dirty="0">
                <a:uFill>
                  <a:solidFill>
                    <a:srgbClr val="000000"/>
                  </a:solidFill>
                </a:uFill>
                <a:latin typeface="Times New Roman"/>
                <a:cs typeface="Times New Roman"/>
              </a:rPr>
              <a:t> </a:t>
            </a:r>
            <a:r>
              <a:rPr sz="1050" u="sng" dirty="0">
                <a:uFill>
                  <a:solidFill>
                    <a:srgbClr val="000000"/>
                  </a:solidFill>
                </a:uFill>
                <a:latin typeface="Times New Roman"/>
                <a:cs typeface="Times New Roman"/>
              </a:rPr>
              <a:t>	</a:t>
            </a:r>
            <a:endParaRPr sz="1050">
              <a:latin typeface="Times New Roman"/>
              <a:cs typeface="Times New Roman"/>
            </a:endParaRPr>
          </a:p>
          <a:p>
            <a:pPr marR="1512570" algn="r">
              <a:lnSpc>
                <a:spcPct val="100000"/>
              </a:lnSpc>
              <a:spcBef>
                <a:spcPts val="185"/>
              </a:spcBef>
            </a:pPr>
            <a:r>
              <a:rPr sz="900" spc="-10" dirty="0">
                <a:latin typeface="Times New Roman"/>
                <a:cs typeface="Times New Roman"/>
              </a:rPr>
              <a:t>(gün,</a:t>
            </a:r>
            <a:r>
              <a:rPr sz="900" spc="-30" dirty="0">
                <a:latin typeface="Times New Roman"/>
                <a:cs typeface="Times New Roman"/>
              </a:rPr>
              <a:t> </a:t>
            </a:r>
            <a:r>
              <a:rPr sz="900" spc="-5" dirty="0">
                <a:latin typeface="Times New Roman"/>
                <a:cs typeface="Times New Roman"/>
              </a:rPr>
              <a:t>ay,</a:t>
            </a:r>
            <a:r>
              <a:rPr sz="900" spc="-20" dirty="0">
                <a:latin typeface="Times New Roman"/>
                <a:cs typeface="Times New Roman"/>
              </a:rPr>
              <a:t> </a:t>
            </a:r>
            <a:r>
              <a:rPr sz="900" spc="-5" dirty="0">
                <a:latin typeface="Times New Roman"/>
                <a:cs typeface="Times New Roman"/>
              </a:rPr>
              <a:t>il)</a:t>
            </a:r>
            <a:endParaRPr sz="900">
              <a:latin typeface="Times New Roman"/>
              <a:cs typeface="Times New Roman"/>
            </a:endParaRPr>
          </a:p>
        </p:txBody>
      </p:sp>
      <p:sp>
        <p:nvSpPr>
          <p:cNvPr id="17" name="object 17"/>
          <p:cNvSpPr/>
          <p:nvPr/>
        </p:nvSpPr>
        <p:spPr>
          <a:xfrm>
            <a:off x="425407" y="6683750"/>
            <a:ext cx="5302250" cy="0"/>
          </a:xfrm>
          <a:custGeom>
            <a:avLst/>
            <a:gdLst/>
            <a:ahLst/>
            <a:cxnLst/>
            <a:rect l="l" t="t" r="r" b="b"/>
            <a:pathLst>
              <a:path w="5302250">
                <a:moveTo>
                  <a:pt x="0" y="0"/>
                </a:moveTo>
                <a:lnTo>
                  <a:pt x="5301981" y="0"/>
                </a:lnTo>
              </a:path>
            </a:pathLst>
          </a:custGeom>
          <a:ln w="8234">
            <a:solidFill>
              <a:srgbClr val="000000"/>
            </a:solidFill>
          </a:ln>
        </p:spPr>
        <p:txBody>
          <a:bodyPr wrap="square" lIns="0" tIns="0" rIns="0" bIns="0" rtlCol="0"/>
          <a:lstStyle/>
          <a:p>
            <a:endParaRPr/>
          </a:p>
        </p:txBody>
      </p:sp>
      <p:sp>
        <p:nvSpPr>
          <p:cNvPr id="18" name="object 18"/>
          <p:cNvSpPr txBox="1"/>
          <p:nvPr/>
        </p:nvSpPr>
        <p:spPr>
          <a:xfrm>
            <a:off x="6532154" y="155048"/>
            <a:ext cx="5314950" cy="1551940"/>
          </a:xfrm>
          <a:prstGeom prst="rect">
            <a:avLst/>
          </a:prstGeom>
        </p:spPr>
        <p:txBody>
          <a:bodyPr vert="horz" wrap="square" lIns="0" tIns="105410" rIns="0" bIns="0" rtlCol="0">
            <a:spAutoFit/>
          </a:bodyPr>
          <a:lstStyle/>
          <a:p>
            <a:pPr marL="227965" lvl="1" indent="-214629">
              <a:lnSpc>
                <a:spcPct val="100000"/>
              </a:lnSpc>
              <a:spcBef>
                <a:spcPts val="830"/>
              </a:spcBef>
              <a:buAutoNum type="arabicPeriod" startAt="7"/>
              <a:tabLst>
                <a:tab pos="228600" algn="l"/>
              </a:tabLst>
            </a:pPr>
            <a:r>
              <a:rPr sz="1050" spc="35" dirty="0">
                <a:latin typeface="Times New Roman"/>
                <a:cs typeface="Times New Roman"/>
              </a:rPr>
              <a:t>Hüquqi</a:t>
            </a:r>
            <a:r>
              <a:rPr sz="1050" spc="25" dirty="0">
                <a:latin typeface="Times New Roman"/>
                <a:cs typeface="Times New Roman"/>
              </a:rPr>
              <a:t> şəxsin/fərdi sahibkarın</a:t>
            </a:r>
            <a:r>
              <a:rPr sz="1050" spc="35" dirty="0">
                <a:latin typeface="Times New Roman"/>
                <a:cs typeface="Times New Roman"/>
              </a:rPr>
              <a:t> </a:t>
            </a:r>
            <a:r>
              <a:rPr sz="1050" spc="25" dirty="0">
                <a:latin typeface="Times New Roman"/>
                <a:cs typeface="Times New Roman"/>
              </a:rPr>
              <a:t>səlahiyyətli</a:t>
            </a:r>
            <a:r>
              <a:rPr sz="1050" spc="35" dirty="0">
                <a:latin typeface="Times New Roman"/>
                <a:cs typeface="Times New Roman"/>
              </a:rPr>
              <a:t> </a:t>
            </a:r>
            <a:r>
              <a:rPr sz="1050" spc="30" dirty="0">
                <a:latin typeface="Times New Roman"/>
                <a:cs typeface="Times New Roman"/>
              </a:rPr>
              <a:t>nümayəndəsinin</a:t>
            </a:r>
            <a:r>
              <a:rPr sz="1050" spc="45" dirty="0">
                <a:latin typeface="Times New Roman"/>
                <a:cs typeface="Times New Roman"/>
              </a:rPr>
              <a:t> </a:t>
            </a:r>
            <a:r>
              <a:rPr sz="1050" spc="30" dirty="0">
                <a:latin typeface="Times New Roman"/>
                <a:cs typeface="Times New Roman"/>
              </a:rPr>
              <a:t>(əgər</a:t>
            </a:r>
            <a:r>
              <a:rPr sz="1050" spc="-65" dirty="0">
                <a:latin typeface="Times New Roman"/>
                <a:cs typeface="Times New Roman"/>
              </a:rPr>
              <a:t> </a:t>
            </a:r>
            <a:r>
              <a:rPr sz="1050" spc="25" dirty="0">
                <a:latin typeface="Times New Roman"/>
                <a:cs typeface="Times New Roman"/>
              </a:rPr>
              <a:t>varsa):</a:t>
            </a:r>
            <a:endParaRPr sz="1050">
              <a:latin typeface="Times New Roman"/>
              <a:cs typeface="Times New Roman"/>
            </a:endParaRPr>
          </a:p>
          <a:p>
            <a:pPr marL="333375" lvl="2" indent="-320040">
              <a:lnSpc>
                <a:spcPct val="100000"/>
              </a:lnSpc>
              <a:spcBef>
                <a:spcPts val="735"/>
              </a:spcBef>
              <a:buAutoNum type="arabicPeriod"/>
              <a:tabLst>
                <a:tab pos="334010" algn="l"/>
                <a:tab pos="5301615" algn="l"/>
              </a:tabLst>
            </a:pPr>
            <a:r>
              <a:rPr sz="1050" spc="25" dirty="0">
                <a:latin typeface="Times New Roman"/>
                <a:cs typeface="Times New Roman"/>
              </a:rPr>
              <a:t>soyadı,</a:t>
            </a:r>
            <a:r>
              <a:rPr sz="1050" spc="5" dirty="0">
                <a:latin typeface="Times New Roman"/>
                <a:cs typeface="Times New Roman"/>
              </a:rPr>
              <a:t> </a:t>
            </a:r>
            <a:r>
              <a:rPr sz="1050" spc="25" dirty="0">
                <a:latin typeface="Times New Roman"/>
                <a:cs typeface="Times New Roman"/>
              </a:rPr>
              <a:t>adı,</a:t>
            </a:r>
            <a:r>
              <a:rPr sz="1050" spc="5" dirty="0">
                <a:latin typeface="Times New Roman"/>
                <a:cs typeface="Times New Roman"/>
              </a:rPr>
              <a:t> </a:t>
            </a:r>
            <a:r>
              <a:rPr sz="1050" spc="25" dirty="0">
                <a:latin typeface="Times New Roman"/>
                <a:cs typeface="Times New Roman"/>
              </a:rPr>
              <a:t>atasının</a:t>
            </a:r>
            <a:r>
              <a:rPr sz="1050" spc="85" dirty="0">
                <a:latin typeface="Times New Roman"/>
                <a:cs typeface="Times New Roman"/>
              </a:rPr>
              <a:t> </a:t>
            </a:r>
            <a:r>
              <a:rPr sz="1050" spc="30" dirty="0">
                <a:latin typeface="Times New Roman"/>
                <a:cs typeface="Times New Roman"/>
              </a:rPr>
              <a:t>adı</a:t>
            </a:r>
            <a:r>
              <a:rPr sz="1050" spc="-25" dirty="0">
                <a:latin typeface="Times New Roman"/>
                <a:cs typeface="Times New Roman"/>
              </a:rPr>
              <a:t> </a:t>
            </a:r>
            <a:r>
              <a:rPr sz="1050" u="sng" spc="15" dirty="0">
                <a:uFill>
                  <a:solidFill>
                    <a:srgbClr val="000000"/>
                  </a:solidFill>
                </a:uFill>
                <a:latin typeface="Times New Roman"/>
                <a:cs typeface="Times New Roman"/>
              </a:rPr>
              <a:t> </a:t>
            </a:r>
            <a:r>
              <a:rPr sz="1050" u="sng" dirty="0">
                <a:uFill>
                  <a:solidFill>
                    <a:srgbClr val="000000"/>
                  </a:solidFill>
                </a:uFill>
                <a:latin typeface="Times New Roman"/>
                <a:cs typeface="Times New Roman"/>
              </a:rPr>
              <a:t>	</a:t>
            </a:r>
            <a:endParaRPr sz="1050">
              <a:latin typeface="Times New Roman"/>
              <a:cs typeface="Times New Roman"/>
            </a:endParaRPr>
          </a:p>
          <a:p>
            <a:pPr marL="349250" lvl="2" indent="-335915">
              <a:lnSpc>
                <a:spcPct val="100000"/>
              </a:lnSpc>
              <a:spcBef>
                <a:spcPts val="740"/>
              </a:spcBef>
              <a:buAutoNum type="arabicPeriod"/>
              <a:tabLst>
                <a:tab pos="349885" algn="l"/>
                <a:tab pos="5261610" algn="l"/>
              </a:tabLst>
            </a:pPr>
            <a:r>
              <a:rPr sz="1050" spc="55" dirty="0">
                <a:latin typeface="Times New Roman"/>
                <a:cs typeface="Times New Roman"/>
              </a:rPr>
              <a:t>ünvanı</a:t>
            </a:r>
            <a:r>
              <a:rPr sz="1050" spc="-25" dirty="0">
                <a:latin typeface="Times New Roman"/>
                <a:cs typeface="Times New Roman"/>
              </a:rPr>
              <a:t> </a:t>
            </a:r>
            <a:r>
              <a:rPr sz="1050" u="sng" spc="30" dirty="0">
                <a:uFill>
                  <a:solidFill>
                    <a:srgbClr val="000000"/>
                  </a:solidFill>
                </a:uFill>
                <a:latin typeface="Times New Roman"/>
                <a:cs typeface="Times New Roman"/>
              </a:rPr>
              <a:t> </a:t>
            </a:r>
            <a:r>
              <a:rPr sz="1050" u="sng" dirty="0">
                <a:uFill>
                  <a:solidFill>
                    <a:srgbClr val="000000"/>
                  </a:solidFill>
                </a:uFill>
                <a:latin typeface="Times New Roman"/>
                <a:cs typeface="Times New Roman"/>
              </a:rPr>
              <a:t>	</a:t>
            </a:r>
            <a:endParaRPr sz="1050">
              <a:latin typeface="Times New Roman"/>
              <a:cs typeface="Times New Roman"/>
            </a:endParaRPr>
          </a:p>
          <a:p>
            <a:pPr marL="339090" lvl="2" indent="-327025">
              <a:lnSpc>
                <a:spcPct val="100000"/>
              </a:lnSpc>
              <a:spcBef>
                <a:spcPts val="750"/>
              </a:spcBef>
              <a:buAutoNum type="arabicPeriod"/>
              <a:tabLst>
                <a:tab pos="339725" algn="l"/>
                <a:tab pos="5273040" algn="l"/>
              </a:tabLst>
            </a:pPr>
            <a:r>
              <a:rPr sz="1050" spc="30" dirty="0">
                <a:latin typeface="Times New Roman"/>
                <a:cs typeface="Times New Roman"/>
              </a:rPr>
              <a:t>əlaqə</a:t>
            </a:r>
            <a:r>
              <a:rPr sz="1050" spc="-35" dirty="0">
                <a:latin typeface="Times New Roman"/>
                <a:cs typeface="Times New Roman"/>
              </a:rPr>
              <a:t> </a:t>
            </a:r>
            <a:r>
              <a:rPr sz="1050" spc="25" dirty="0">
                <a:latin typeface="Times New Roman"/>
                <a:cs typeface="Times New Roman"/>
              </a:rPr>
              <a:t>telefonu</a:t>
            </a:r>
            <a:r>
              <a:rPr sz="1050" spc="-5" dirty="0">
                <a:latin typeface="Times New Roman"/>
                <a:cs typeface="Times New Roman"/>
              </a:rPr>
              <a:t> </a:t>
            </a:r>
            <a:r>
              <a:rPr sz="1050" u="sng" spc="15" dirty="0">
                <a:uFill>
                  <a:solidFill>
                    <a:srgbClr val="000000"/>
                  </a:solidFill>
                </a:uFill>
                <a:latin typeface="Times New Roman"/>
                <a:cs typeface="Times New Roman"/>
              </a:rPr>
              <a:t> </a:t>
            </a:r>
            <a:r>
              <a:rPr sz="1050" u="sng" dirty="0">
                <a:uFill>
                  <a:solidFill>
                    <a:srgbClr val="000000"/>
                  </a:solidFill>
                </a:uFill>
                <a:latin typeface="Times New Roman"/>
                <a:cs typeface="Times New Roman"/>
              </a:rPr>
              <a:t>	</a:t>
            </a:r>
            <a:endParaRPr sz="1050">
              <a:latin typeface="Times New Roman"/>
              <a:cs typeface="Times New Roman"/>
            </a:endParaRPr>
          </a:p>
          <a:p>
            <a:pPr marL="333375" lvl="2" indent="-320040">
              <a:lnSpc>
                <a:spcPct val="100000"/>
              </a:lnSpc>
              <a:spcBef>
                <a:spcPts val="745"/>
              </a:spcBef>
              <a:buAutoNum type="arabicPeriod"/>
              <a:tabLst>
                <a:tab pos="334010" algn="l"/>
                <a:tab pos="5296535" algn="l"/>
              </a:tabLst>
            </a:pPr>
            <a:r>
              <a:rPr sz="1050" spc="30" dirty="0">
                <a:latin typeface="Times New Roman"/>
                <a:cs typeface="Times New Roman"/>
              </a:rPr>
              <a:t>elektron</a:t>
            </a:r>
            <a:r>
              <a:rPr sz="1050" spc="-10" dirty="0">
                <a:latin typeface="Times New Roman"/>
                <a:cs typeface="Times New Roman"/>
              </a:rPr>
              <a:t> </a:t>
            </a:r>
            <a:r>
              <a:rPr sz="1050" spc="30" dirty="0">
                <a:latin typeface="Times New Roman"/>
                <a:cs typeface="Times New Roman"/>
              </a:rPr>
              <a:t>poçtu</a:t>
            </a:r>
            <a:r>
              <a:rPr sz="1050" spc="-10" dirty="0">
                <a:latin typeface="Times New Roman"/>
                <a:cs typeface="Times New Roman"/>
              </a:rPr>
              <a:t> </a:t>
            </a:r>
            <a:r>
              <a:rPr sz="1050" spc="30" dirty="0">
                <a:latin typeface="Times New Roman"/>
                <a:cs typeface="Times New Roman"/>
              </a:rPr>
              <a:t>(əgər</a:t>
            </a:r>
            <a:r>
              <a:rPr sz="1050" spc="45" dirty="0">
                <a:latin typeface="Times New Roman"/>
                <a:cs typeface="Times New Roman"/>
              </a:rPr>
              <a:t> </a:t>
            </a:r>
            <a:r>
              <a:rPr sz="1050" spc="30" dirty="0">
                <a:latin typeface="Times New Roman"/>
                <a:cs typeface="Times New Roman"/>
              </a:rPr>
              <a:t>varsa) </a:t>
            </a:r>
            <a:r>
              <a:rPr sz="1050" u="sng" spc="45" dirty="0">
                <a:uFill>
                  <a:solidFill>
                    <a:srgbClr val="000000"/>
                  </a:solidFill>
                </a:uFill>
                <a:latin typeface="Times New Roman"/>
                <a:cs typeface="Times New Roman"/>
              </a:rPr>
              <a:t> </a:t>
            </a:r>
            <a:r>
              <a:rPr sz="1050" u="sng" spc="30" dirty="0">
                <a:uFill>
                  <a:solidFill>
                    <a:srgbClr val="000000"/>
                  </a:solidFill>
                </a:uFill>
                <a:latin typeface="Times New Roman"/>
                <a:cs typeface="Times New Roman"/>
              </a:rPr>
              <a:t>	</a:t>
            </a:r>
            <a:endParaRPr sz="1050">
              <a:latin typeface="Times New Roman"/>
              <a:cs typeface="Times New Roman"/>
            </a:endParaRPr>
          </a:p>
          <a:p>
            <a:pPr marL="349250" lvl="2" indent="-335915">
              <a:lnSpc>
                <a:spcPct val="100000"/>
              </a:lnSpc>
              <a:spcBef>
                <a:spcPts val="750"/>
              </a:spcBef>
              <a:buAutoNum type="arabicPeriod"/>
              <a:tabLst>
                <a:tab pos="349885" algn="l"/>
                <a:tab pos="5288915" algn="l"/>
              </a:tabLst>
            </a:pPr>
            <a:r>
              <a:rPr sz="1050" spc="65" dirty="0">
                <a:latin typeface="Times New Roman"/>
                <a:cs typeface="Times New Roman"/>
              </a:rPr>
              <a:t>etibarnaməhaqqındaməlumatlar</a:t>
            </a:r>
            <a:r>
              <a:rPr sz="1050" spc="-10" dirty="0">
                <a:latin typeface="Times New Roman"/>
                <a:cs typeface="Times New Roman"/>
              </a:rPr>
              <a:t> </a:t>
            </a:r>
            <a:r>
              <a:rPr sz="1050" u="sng" spc="30" dirty="0">
                <a:uFill>
                  <a:solidFill>
                    <a:srgbClr val="000000"/>
                  </a:solidFill>
                </a:uFill>
                <a:latin typeface="Times New Roman"/>
                <a:cs typeface="Times New Roman"/>
              </a:rPr>
              <a:t> </a:t>
            </a:r>
            <a:r>
              <a:rPr sz="1050" u="sng" dirty="0">
                <a:uFill>
                  <a:solidFill>
                    <a:srgbClr val="000000"/>
                  </a:solidFill>
                </a:uFill>
                <a:latin typeface="Times New Roman"/>
                <a:cs typeface="Times New Roman"/>
              </a:rPr>
              <a:t>	</a:t>
            </a:r>
            <a:endParaRPr sz="1050">
              <a:latin typeface="Times New Roman"/>
              <a:cs typeface="Times New Roman"/>
            </a:endParaRPr>
          </a:p>
        </p:txBody>
      </p:sp>
      <p:sp>
        <p:nvSpPr>
          <p:cNvPr id="19" name="object 19"/>
          <p:cNvSpPr txBox="1"/>
          <p:nvPr/>
        </p:nvSpPr>
        <p:spPr>
          <a:xfrm>
            <a:off x="6533454" y="1837462"/>
            <a:ext cx="5306060" cy="191135"/>
          </a:xfrm>
          <a:prstGeom prst="rect">
            <a:avLst/>
          </a:prstGeom>
        </p:spPr>
        <p:txBody>
          <a:bodyPr vert="horz" wrap="square" lIns="0" tIns="17145" rIns="0" bIns="0" rtlCol="0">
            <a:spAutoFit/>
          </a:bodyPr>
          <a:lstStyle/>
          <a:p>
            <a:pPr marL="12700">
              <a:lnSpc>
                <a:spcPct val="100000"/>
              </a:lnSpc>
              <a:spcBef>
                <a:spcPts val="135"/>
              </a:spcBef>
              <a:tabLst>
                <a:tab pos="5292725" algn="l"/>
              </a:tabLst>
            </a:pPr>
            <a:r>
              <a:rPr sz="1050" spc="35" dirty="0">
                <a:latin typeface="Times New Roman"/>
                <a:cs typeface="Times New Roman"/>
              </a:rPr>
              <a:t>1</a:t>
            </a:r>
            <a:r>
              <a:rPr sz="1050" spc="5" dirty="0">
                <a:latin typeface="Times New Roman"/>
                <a:cs typeface="Times New Roman"/>
              </a:rPr>
              <a:t>.</a:t>
            </a:r>
            <a:r>
              <a:rPr sz="1050" spc="25" dirty="0">
                <a:latin typeface="Times New Roman"/>
                <a:cs typeface="Times New Roman"/>
              </a:rPr>
              <a:t>8.</a:t>
            </a:r>
            <a:r>
              <a:rPr sz="1050" spc="5" dirty="0">
                <a:latin typeface="Times New Roman"/>
                <a:cs typeface="Times New Roman"/>
              </a:rPr>
              <a:t> </a:t>
            </a:r>
            <a:r>
              <a:rPr sz="1050" spc="30" dirty="0">
                <a:latin typeface="Times New Roman"/>
                <a:cs typeface="Times New Roman"/>
              </a:rPr>
              <a:t>fəa</a:t>
            </a:r>
            <a:r>
              <a:rPr sz="1050" spc="25" dirty="0">
                <a:latin typeface="Times New Roman"/>
                <a:cs typeface="Times New Roman"/>
              </a:rPr>
              <a:t>l</a:t>
            </a:r>
            <a:r>
              <a:rPr sz="1050" spc="10" dirty="0">
                <a:latin typeface="Times New Roman"/>
                <a:cs typeface="Times New Roman"/>
              </a:rPr>
              <a:t>i</a:t>
            </a:r>
            <a:r>
              <a:rPr sz="1050" spc="30" dirty="0">
                <a:latin typeface="Times New Roman"/>
                <a:cs typeface="Times New Roman"/>
              </a:rPr>
              <a:t>yyət</a:t>
            </a:r>
            <a:r>
              <a:rPr sz="1050" spc="-120" dirty="0">
                <a:latin typeface="Times New Roman"/>
                <a:cs typeface="Times New Roman"/>
              </a:rPr>
              <a:t> </a:t>
            </a:r>
            <a:r>
              <a:rPr sz="1050" spc="35" dirty="0">
                <a:latin typeface="Times New Roman"/>
                <a:cs typeface="Times New Roman"/>
              </a:rPr>
              <a:t>növü</a:t>
            </a:r>
            <a:r>
              <a:rPr sz="1050" u="sng" spc="15" dirty="0">
                <a:uFill>
                  <a:solidFill>
                    <a:srgbClr val="000000"/>
                  </a:solidFill>
                </a:uFill>
                <a:latin typeface="Times New Roman"/>
                <a:cs typeface="Times New Roman"/>
              </a:rPr>
              <a:t> </a:t>
            </a:r>
            <a:r>
              <a:rPr sz="1050" u="sng" dirty="0">
                <a:uFill>
                  <a:solidFill>
                    <a:srgbClr val="000000"/>
                  </a:solidFill>
                </a:uFill>
                <a:latin typeface="Times New Roman"/>
                <a:cs typeface="Times New Roman"/>
              </a:rPr>
              <a:t>	</a:t>
            </a:r>
            <a:endParaRPr sz="1050">
              <a:latin typeface="Times New Roman"/>
              <a:cs typeface="Times New Roman"/>
            </a:endParaRPr>
          </a:p>
        </p:txBody>
      </p:sp>
      <p:sp>
        <p:nvSpPr>
          <p:cNvPr id="20" name="object 20"/>
          <p:cNvSpPr txBox="1"/>
          <p:nvPr/>
        </p:nvSpPr>
        <p:spPr>
          <a:xfrm>
            <a:off x="6533454" y="2641161"/>
            <a:ext cx="4216400" cy="191135"/>
          </a:xfrm>
          <a:prstGeom prst="rect">
            <a:avLst/>
          </a:prstGeom>
        </p:spPr>
        <p:txBody>
          <a:bodyPr vert="horz" wrap="square" lIns="0" tIns="17145" rIns="0" bIns="0" rtlCol="0">
            <a:spAutoFit/>
          </a:bodyPr>
          <a:lstStyle/>
          <a:p>
            <a:pPr marL="12700">
              <a:lnSpc>
                <a:spcPct val="100000"/>
              </a:lnSpc>
              <a:spcBef>
                <a:spcPts val="135"/>
              </a:spcBef>
            </a:pPr>
            <a:r>
              <a:rPr sz="1050" spc="-65" dirty="0">
                <a:latin typeface="Times New Roman"/>
                <a:cs typeface="Times New Roman"/>
              </a:rPr>
              <a:t>1.</a:t>
            </a:r>
            <a:r>
              <a:rPr sz="1050" spc="95" dirty="0">
                <a:latin typeface="Times New Roman"/>
                <a:cs typeface="Times New Roman"/>
              </a:rPr>
              <a:t> </a:t>
            </a:r>
            <a:r>
              <a:rPr sz="1050" spc="45" dirty="0">
                <a:latin typeface="Times New Roman"/>
                <a:cs typeface="Times New Roman"/>
              </a:rPr>
              <a:t>KOB</a:t>
            </a:r>
            <a:r>
              <a:rPr sz="1050" spc="20" dirty="0">
                <a:latin typeface="Times New Roman"/>
                <a:cs typeface="Times New Roman"/>
              </a:rPr>
              <a:t> </a:t>
            </a:r>
            <a:r>
              <a:rPr sz="1050" spc="25" dirty="0">
                <a:latin typeface="Times New Roman"/>
                <a:cs typeface="Times New Roman"/>
              </a:rPr>
              <a:t>klasterinin</a:t>
            </a:r>
            <a:r>
              <a:rPr sz="1050" spc="20" dirty="0">
                <a:latin typeface="Times New Roman"/>
                <a:cs typeface="Times New Roman"/>
              </a:rPr>
              <a:t> </a:t>
            </a:r>
            <a:r>
              <a:rPr sz="1050" spc="25" dirty="0">
                <a:latin typeface="Times New Roman"/>
                <a:cs typeface="Times New Roman"/>
              </a:rPr>
              <a:t>iştirakçısı</a:t>
            </a:r>
            <a:r>
              <a:rPr sz="1050" spc="10" dirty="0">
                <a:latin typeface="Times New Roman"/>
                <a:cs typeface="Times New Roman"/>
              </a:rPr>
              <a:t> </a:t>
            </a:r>
            <a:r>
              <a:rPr sz="1050" spc="30" dirty="0">
                <a:latin typeface="Times New Roman"/>
                <a:cs typeface="Times New Roman"/>
              </a:rPr>
              <a:t>şəhadətnaməsinin</a:t>
            </a:r>
            <a:r>
              <a:rPr sz="1050" spc="20" dirty="0">
                <a:latin typeface="Times New Roman"/>
                <a:cs typeface="Times New Roman"/>
              </a:rPr>
              <a:t> </a:t>
            </a:r>
            <a:r>
              <a:rPr sz="1050" spc="25" dirty="0">
                <a:latin typeface="Times New Roman"/>
                <a:cs typeface="Times New Roman"/>
              </a:rPr>
              <a:t>verilməsini</a:t>
            </a:r>
            <a:r>
              <a:rPr sz="1050" spc="15" dirty="0">
                <a:latin typeface="Times New Roman"/>
                <a:cs typeface="Times New Roman"/>
              </a:rPr>
              <a:t> </a:t>
            </a:r>
            <a:r>
              <a:rPr sz="1050" spc="30" dirty="0">
                <a:latin typeface="Times New Roman"/>
                <a:cs typeface="Times New Roman"/>
              </a:rPr>
              <a:t>xahiş</a:t>
            </a:r>
            <a:r>
              <a:rPr sz="1050" spc="-25" dirty="0">
                <a:latin typeface="Times New Roman"/>
                <a:cs typeface="Times New Roman"/>
              </a:rPr>
              <a:t> </a:t>
            </a:r>
            <a:r>
              <a:rPr sz="1050" spc="30" dirty="0">
                <a:latin typeface="Times New Roman"/>
                <a:cs typeface="Times New Roman"/>
              </a:rPr>
              <a:t>edirəm.</a:t>
            </a:r>
            <a:endParaRPr sz="1050">
              <a:latin typeface="Times New Roman"/>
              <a:cs typeface="Times New Roman"/>
            </a:endParaRPr>
          </a:p>
        </p:txBody>
      </p:sp>
      <p:sp>
        <p:nvSpPr>
          <p:cNvPr id="21" name="object 21"/>
          <p:cNvSpPr txBox="1"/>
          <p:nvPr/>
        </p:nvSpPr>
        <p:spPr>
          <a:xfrm>
            <a:off x="6533454" y="2990166"/>
            <a:ext cx="4062095" cy="398145"/>
          </a:xfrm>
          <a:prstGeom prst="rect">
            <a:avLst/>
          </a:prstGeom>
        </p:spPr>
        <p:txBody>
          <a:bodyPr vert="horz" wrap="square" lIns="0" tIns="37465" rIns="0" bIns="0" rtlCol="0">
            <a:spAutoFit/>
          </a:bodyPr>
          <a:lstStyle/>
          <a:p>
            <a:pPr marL="186690" indent="-174625">
              <a:lnSpc>
                <a:spcPct val="100000"/>
              </a:lnSpc>
              <a:spcBef>
                <a:spcPts val="295"/>
              </a:spcBef>
              <a:buAutoNum type="arabicPeriod" startAt="2"/>
              <a:tabLst>
                <a:tab pos="187325" algn="l"/>
              </a:tabLst>
            </a:pPr>
            <a:r>
              <a:rPr sz="1050" spc="45" dirty="0">
                <a:latin typeface="Times New Roman"/>
                <a:cs typeface="Times New Roman"/>
              </a:rPr>
              <a:t>Ə</a:t>
            </a:r>
            <a:r>
              <a:rPr sz="1050" spc="25" dirty="0">
                <a:latin typeface="Times New Roman"/>
                <a:cs typeface="Times New Roman"/>
              </a:rPr>
              <a:t>r</a:t>
            </a:r>
            <a:r>
              <a:rPr sz="1050" spc="10" dirty="0">
                <a:latin typeface="Times New Roman"/>
                <a:cs typeface="Times New Roman"/>
              </a:rPr>
              <a:t>i</a:t>
            </a:r>
            <a:r>
              <a:rPr sz="1050" spc="30" dirty="0">
                <a:latin typeface="Times New Roman"/>
                <a:cs typeface="Times New Roman"/>
              </a:rPr>
              <a:t>zəyə</a:t>
            </a:r>
            <a:r>
              <a:rPr sz="1050" spc="15" dirty="0">
                <a:latin typeface="Times New Roman"/>
                <a:cs typeface="Times New Roman"/>
              </a:rPr>
              <a:t> </a:t>
            </a:r>
            <a:r>
              <a:rPr sz="1050" spc="30" dirty="0">
                <a:latin typeface="Times New Roman"/>
                <a:cs typeface="Times New Roman"/>
              </a:rPr>
              <a:t>aşağ</a:t>
            </a:r>
            <a:r>
              <a:rPr sz="1050" spc="15" dirty="0">
                <a:latin typeface="Times New Roman"/>
                <a:cs typeface="Times New Roman"/>
              </a:rPr>
              <a:t>ı</a:t>
            </a:r>
            <a:r>
              <a:rPr sz="1050" spc="30" dirty="0">
                <a:latin typeface="Times New Roman"/>
                <a:cs typeface="Times New Roman"/>
              </a:rPr>
              <a:t>dakı</a:t>
            </a:r>
            <a:r>
              <a:rPr sz="1050" spc="15" dirty="0">
                <a:latin typeface="Times New Roman"/>
                <a:cs typeface="Times New Roman"/>
              </a:rPr>
              <a:t> </a:t>
            </a:r>
            <a:r>
              <a:rPr sz="1050" spc="20" dirty="0">
                <a:latin typeface="Times New Roman"/>
                <a:cs typeface="Times New Roman"/>
              </a:rPr>
              <a:t>s</a:t>
            </a:r>
            <a:r>
              <a:rPr sz="1050" spc="35" dirty="0">
                <a:latin typeface="Times New Roman"/>
                <a:cs typeface="Times New Roman"/>
              </a:rPr>
              <a:t>ənəd</a:t>
            </a:r>
            <a:r>
              <a:rPr sz="1050" spc="15" dirty="0">
                <a:latin typeface="Times New Roman"/>
                <a:cs typeface="Times New Roman"/>
              </a:rPr>
              <a:t>l</a:t>
            </a:r>
            <a:r>
              <a:rPr sz="1050" spc="25" dirty="0">
                <a:latin typeface="Times New Roman"/>
                <a:cs typeface="Times New Roman"/>
              </a:rPr>
              <a:t>ər</a:t>
            </a:r>
            <a:r>
              <a:rPr sz="1050" spc="15" dirty="0">
                <a:latin typeface="Times New Roman"/>
                <a:cs typeface="Times New Roman"/>
              </a:rPr>
              <a:t> </a:t>
            </a:r>
            <a:r>
              <a:rPr sz="1050" spc="30" dirty="0">
                <a:latin typeface="Times New Roman"/>
                <a:cs typeface="Times New Roman"/>
              </a:rPr>
              <a:t>ə</a:t>
            </a:r>
            <a:r>
              <a:rPr sz="1050" spc="15" dirty="0">
                <a:latin typeface="Times New Roman"/>
                <a:cs typeface="Times New Roman"/>
              </a:rPr>
              <a:t>l</a:t>
            </a:r>
            <a:r>
              <a:rPr sz="1050" spc="35" dirty="0">
                <a:latin typeface="Times New Roman"/>
                <a:cs typeface="Times New Roman"/>
              </a:rPr>
              <a:t>avə</a:t>
            </a:r>
            <a:r>
              <a:rPr sz="1050" spc="-70" dirty="0">
                <a:latin typeface="Times New Roman"/>
                <a:cs typeface="Times New Roman"/>
              </a:rPr>
              <a:t> </a:t>
            </a:r>
            <a:r>
              <a:rPr sz="1050" spc="30" dirty="0">
                <a:latin typeface="Times New Roman"/>
                <a:cs typeface="Times New Roman"/>
              </a:rPr>
              <a:t>edi</a:t>
            </a:r>
            <a:r>
              <a:rPr sz="1050" spc="10" dirty="0">
                <a:latin typeface="Times New Roman"/>
                <a:cs typeface="Times New Roman"/>
              </a:rPr>
              <a:t>li</a:t>
            </a:r>
            <a:r>
              <a:rPr sz="1050" spc="20" dirty="0">
                <a:latin typeface="Times New Roman"/>
                <a:cs typeface="Times New Roman"/>
              </a:rPr>
              <a:t>r:</a:t>
            </a:r>
            <a:endParaRPr sz="1050">
              <a:latin typeface="Times New Roman"/>
              <a:cs typeface="Times New Roman"/>
            </a:endParaRPr>
          </a:p>
          <a:p>
            <a:pPr marL="272415" lvl="1" indent="-227965">
              <a:lnSpc>
                <a:spcPct val="100000"/>
              </a:lnSpc>
              <a:spcBef>
                <a:spcPts val="204"/>
              </a:spcBef>
              <a:buAutoNum type="arabicPeriod"/>
              <a:tabLst>
                <a:tab pos="273050" algn="l"/>
                <a:tab pos="1407160" algn="l"/>
              </a:tabLst>
            </a:pPr>
            <a:r>
              <a:rPr sz="1050" u="sng" spc="-10" dirty="0">
                <a:uFill>
                  <a:solidFill>
                    <a:srgbClr val="000000"/>
                  </a:solidFill>
                </a:uFill>
                <a:latin typeface="Times New Roman"/>
                <a:cs typeface="Times New Roman"/>
              </a:rPr>
              <a:t> </a:t>
            </a:r>
            <a:r>
              <a:rPr sz="1050" u="sng" dirty="0">
                <a:uFill>
                  <a:solidFill>
                    <a:srgbClr val="000000"/>
                  </a:solidFill>
                </a:uFill>
                <a:latin typeface="Times New Roman"/>
                <a:cs typeface="Times New Roman"/>
              </a:rPr>
              <a:t>	</a:t>
            </a:r>
            <a:r>
              <a:rPr sz="1050" spc="25" dirty="0">
                <a:latin typeface="Times New Roman"/>
                <a:cs typeface="Times New Roman"/>
              </a:rPr>
              <a:t>klasterinin fəaliyyətində </a:t>
            </a:r>
            <a:r>
              <a:rPr sz="1050" spc="20" dirty="0">
                <a:latin typeface="Times New Roman"/>
                <a:cs typeface="Times New Roman"/>
              </a:rPr>
              <a:t>iştirak </a:t>
            </a:r>
            <a:r>
              <a:rPr sz="1050" spc="30" dirty="0">
                <a:latin typeface="Times New Roman"/>
                <a:cs typeface="Times New Roman"/>
              </a:rPr>
              <a:t>haqqında</a:t>
            </a:r>
            <a:r>
              <a:rPr sz="1050" spc="-40" dirty="0">
                <a:latin typeface="Times New Roman"/>
                <a:cs typeface="Times New Roman"/>
              </a:rPr>
              <a:t> </a:t>
            </a:r>
            <a:r>
              <a:rPr sz="1050" spc="25" dirty="0">
                <a:latin typeface="Times New Roman"/>
                <a:cs typeface="Times New Roman"/>
              </a:rPr>
              <a:t>saziş</a:t>
            </a:r>
            <a:endParaRPr sz="1050">
              <a:latin typeface="Times New Roman"/>
              <a:cs typeface="Times New Roman"/>
            </a:endParaRPr>
          </a:p>
        </p:txBody>
      </p:sp>
      <p:sp>
        <p:nvSpPr>
          <p:cNvPr id="22" name="object 22"/>
          <p:cNvSpPr txBox="1"/>
          <p:nvPr/>
        </p:nvSpPr>
        <p:spPr>
          <a:xfrm>
            <a:off x="6533454" y="3551239"/>
            <a:ext cx="5160645" cy="191135"/>
          </a:xfrm>
          <a:prstGeom prst="rect">
            <a:avLst/>
          </a:prstGeom>
        </p:spPr>
        <p:txBody>
          <a:bodyPr vert="horz" wrap="square" lIns="0" tIns="17145" rIns="0" bIns="0" rtlCol="0">
            <a:spAutoFit/>
          </a:bodyPr>
          <a:lstStyle/>
          <a:p>
            <a:pPr marL="12700">
              <a:lnSpc>
                <a:spcPct val="100000"/>
              </a:lnSpc>
              <a:spcBef>
                <a:spcPts val="135"/>
              </a:spcBef>
            </a:pPr>
            <a:r>
              <a:rPr sz="1050" b="1" spc="-20" dirty="0">
                <a:latin typeface="Arial"/>
                <a:cs typeface="Arial"/>
              </a:rPr>
              <a:t>Qeyd:</a:t>
            </a:r>
            <a:r>
              <a:rPr sz="1050" b="1" spc="10" dirty="0">
                <a:latin typeface="Arial"/>
                <a:cs typeface="Arial"/>
              </a:rPr>
              <a:t> </a:t>
            </a:r>
            <a:r>
              <a:rPr sz="1050" i="1" spc="-20" dirty="0">
                <a:latin typeface="Arial"/>
                <a:cs typeface="Arial"/>
              </a:rPr>
              <a:t>ərizə</a:t>
            </a:r>
            <a:r>
              <a:rPr sz="1050" i="1" spc="5" dirty="0">
                <a:latin typeface="Arial"/>
                <a:cs typeface="Arial"/>
              </a:rPr>
              <a:t> </a:t>
            </a:r>
            <a:r>
              <a:rPr sz="1050" i="1" spc="-15" dirty="0">
                <a:latin typeface="Arial"/>
                <a:cs typeface="Arial"/>
              </a:rPr>
              <a:t>səlahiyyətli</a:t>
            </a:r>
            <a:r>
              <a:rPr sz="1050" i="1" dirty="0">
                <a:latin typeface="Arial"/>
                <a:cs typeface="Arial"/>
              </a:rPr>
              <a:t> </a:t>
            </a:r>
            <a:r>
              <a:rPr sz="1050" i="1" spc="-20" dirty="0">
                <a:latin typeface="Arial"/>
                <a:cs typeface="Arial"/>
              </a:rPr>
              <a:t>nümayəndə</a:t>
            </a:r>
            <a:r>
              <a:rPr sz="1050" i="1" spc="-5" dirty="0">
                <a:latin typeface="Arial"/>
                <a:cs typeface="Arial"/>
              </a:rPr>
              <a:t> </a:t>
            </a:r>
            <a:r>
              <a:rPr sz="1050" i="1" spc="-15" dirty="0">
                <a:latin typeface="Arial"/>
                <a:cs typeface="Arial"/>
              </a:rPr>
              <a:t>tərəfindən</a:t>
            </a:r>
            <a:r>
              <a:rPr sz="1050" i="1" spc="10" dirty="0">
                <a:latin typeface="Arial"/>
                <a:cs typeface="Arial"/>
              </a:rPr>
              <a:t> </a:t>
            </a:r>
            <a:r>
              <a:rPr sz="1050" i="1" spc="-20" dirty="0">
                <a:latin typeface="Arial"/>
                <a:cs typeface="Arial"/>
              </a:rPr>
              <a:t>təqdim</a:t>
            </a:r>
            <a:r>
              <a:rPr sz="1050" i="1" spc="-15" dirty="0">
                <a:latin typeface="Arial"/>
                <a:cs typeface="Arial"/>
              </a:rPr>
              <a:t> </a:t>
            </a:r>
            <a:r>
              <a:rPr sz="1050" i="1" spc="-20" dirty="0">
                <a:latin typeface="Arial"/>
                <a:cs typeface="Arial"/>
              </a:rPr>
              <a:t>olunduqda</a:t>
            </a:r>
            <a:r>
              <a:rPr sz="1050" i="1" spc="-5" dirty="0">
                <a:latin typeface="Arial"/>
                <a:cs typeface="Arial"/>
              </a:rPr>
              <a:t> </a:t>
            </a:r>
            <a:r>
              <a:rPr sz="1050" i="1" spc="-20" dirty="0">
                <a:latin typeface="Arial"/>
                <a:cs typeface="Arial"/>
              </a:rPr>
              <a:t>etibarnamə</a:t>
            </a:r>
            <a:r>
              <a:rPr sz="1050" i="1" spc="10" dirty="0">
                <a:latin typeface="Arial"/>
                <a:cs typeface="Arial"/>
              </a:rPr>
              <a:t> </a:t>
            </a:r>
            <a:r>
              <a:rPr sz="1050" i="1" spc="-15" dirty="0">
                <a:latin typeface="Arial"/>
                <a:cs typeface="Arial"/>
              </a:rPr>
              <a:t>əlavə</a:t>
            </a:r>
            <a:r>
              <a:rPr sz="1050" i="1" spc="-5" dirty="0">
                <a:latin typeface="Arial"/>
                <a:cs typeface="Arial"/>
              </a:rPr>
              <a:t> </a:t>
            </a:r>
            <a:r>
              <a:rPr sz="1050" i="1" spc="-15" dirty="0">
                <a:latin typeface="Arial"/>
                <a:cs typeface="Arial"/>
              </a:rPr>
              <a:t>edilir.</a:t>
            </a:r>
            <a:endParaRPr sz="1050">
              <a:latin typeface="Arial"/>
              <a:cs typeface="Arial"/>
            </a:endParaRPr>
          </a:p>
        </p:txBody>
      </p:sp>
      <p:sp>
        <p:nvSpPr>
          <p:cNvPr id="23" name="object 23"/>
          <p:cNvSpPr txBox="1"/>
          <p:nvPr/>
        </p:nvSpPr>
        <p:spPr>
          <a:xfrm>
            <a:off x="6533454" y="3893351"/>
            <a:ext cx="5281295" cy="557530"/>
          </a:xfrm>
          <a:prstGeom prst="rect">
            <a:avLst/>
          </a:prstGeom>
        </p:spPr>
        <p:txBody>
          <a:bodyPr vert="horz" wrap="square" lIns="0" tIns="37465" rIns="0" bIns="0" rtlCol="0">
            <a:spAutoFit/>
          </a:bodyPr>
          <a:lstStyle/>
          <a:p>
            <a:pPr marL="12700">
              <a:lnSpc>
                <a:spcPct val="100000"/>
              </a:lnSpc>
              <a:spcBef>
                <a:spcPts val="295"/>
              </a:spcBef>
            </a:pPr>
            <a:r>
              <a:rPr sz="1050" spc="-65" dirty="0">
                <a:latin typeface="Times New Roman"/>
                <a:cs typeface="Times New Roman"/>
              </a:rPr>
              <a:t>3.</a:t>
            </a:r>
            <a:r>
              <a:rPr sz="1050" spc="95" dirty="0">
                <a:latin typeface="Times New Roman"/>
                <a:cs typeface="Times New Roman"/>
              </a:rPr>
              <a:t> </a:t>
            </a:r>
            <a:r>
              <a:rPr sz="1050" spc="35" dirty="0">
                <a:latin typeface="Times New Roman"/>
                <a:cs typeface="Times New Roman"/>
              </a:rPr>
              <a:t>Hüquqi</a:t>
            </a:r>
            <a:r>
              <a:rPr sz="1050" spc="10" dirty="0">
                <a:latin typeface="Times New Roman"/>
                <a:cs typeface="Times New Roman"/>
              </a:rPr>
              <a:t> </a:t>
            </a:r>
            <a:r>
              <a:rPr sz="1050" spc="25" dirty="0">
                <a:latin typeface="Times New Roman"/>
                <a:cs typeface="Times New Roman"/>
              </a:rPr>
              <a:t>şəxsin </a:t>
            </a:r>
            <a:r>
              <a:rPr sz="1050" spc="30" dirty="0">
                <a:latin typeface="Times New Roman"/>
                <a:cs typeface="Times New Roman"/>
              </a:rPr>
              <a:t>qanuni</a:t>
            </a:r>
            <a:r>
              <a:rPr sz="1050" spc="20" dirty="0">
                <a:latin typeface="Times New Roman"/>
                <a:cs typeface="Times New Roman"/>
              </a:rPr>
              <a:t> </a:t>
            </a:r>
            <a:r>
              <a:rPr sz="1050" spc="25" dirty="0">
                <a:latin typeface="Times New Roman"/>
                <a:cs typeface="Times New Roman"/>
              </a:rPr>
              <a:t>təmsilçisinin/fərdi</a:t>
            </a:r>
            <a:r>
              <a:rPr sz="1050" spc="5" dirty="0">
                <a:latin typeface="Times New Roman"/>
                <a:cs typeface="Times New Roman"/>
              </a:rPr>
              <a:t> </a:t>
            </a:r>
            <a:r>
              <a:rPr sz="1050" spc="30" dirty="0">
                <a:latin typeface="Times New Roman"/>
                <a:cs typeface="Times New Roman"/>
              </a:rPr>
              <a:t>sahibkarın</a:t>
            </a:r>
            <a:r>
              <a:rPr sz="1050" spc="15" dirty="0">
                <a:latin typeface="Times New Roman"/>
                <a:cs typeface="Times New Roman"/>
              </a:rPr>
              <a:t> </a:t>
            </a:r>
            <a:r>
              <a:rPr sz="1050" spc="35" dirty="0">
                <a:latin typeface="Times New Roman"/>
                <a:cs typeface="Times New Roman"/>
              </a:rPr>
              <a:t>və</a:t>
            </a:r>
            <a:r>
              <a:rPr sz="1050" spc="20" dirty="0">
                <a:latin typeface="Times New Roman"/>
                <a:cs typeface="Times New Roman"/>
              </a:rPr>
              <a:t> </a:t>
            </a:r>
            <a:r>
              <a:rPr sz="1050" spc="35" dirty="0">
                <a:latin typeface="Times New Roman"/>
                <a:cs typeface="Times New Roman"/>
              </a:rPr>
              <a:t>ya</a:t>
            </a:r>
            <a:r>
              <a:rPr sz="1050" spc="-114" dirty="0">
                <a:latin typeface="Times New Roman"/>
                <a:cs typeface="Times New Roman"/>
              </a:rPr>
              <a:t> </a:t>
            </a:r>
            <a:r>
              <a:rPr sz="1050" spc="25" dirty="0">
                <a:latin typeface="Times New Roman"/>
                <a:cs typeface="Times New Roman"/>
              </a:rPr>
              <a:t>səlahiyyətli</a:t>
            </a:r>
            <a:endParaRPr sz="1050">
              <a:latin typeface="Times New Roman"/>
              <a:cs typeface="Times New Roman"/>
            </a:endParaRPr>
          </a:p>
          <a:p>
            <a:pPr marL="165735">
              <a:lnSpc>
                <a:spcPct val="100000"/>
              </a:lnSpc>
              <a:spcBef>
                <a:spcPts val="204"/>
              </a:spcBef>
              <a:tabLst>
                <a:tab pos="5267960" algn="l"/>
              </a:tabLst>
            </a:pPr>
            <a:r>
              <a:rPr sz="1050" spc="60" dirty="0">
                <a:latin typeface="Times New Roman"/>
                <a:cs typeface="Times New Roman"/>
              </a:rPr>
              <a:t>nümayəndənin</a:t>
            </a:r>
            <a:r>
              <a:rPr sz="1050" u="sng" spc="60" dirty="0">
                <a:uFill>
                  <a:solidFill>
                    <a:srgbClr val="000000"/>
                  </a:solidFill>
                </a:uFill>
                <a:latin typeface="Times New Roman"/>
                <a:cs typeface="Times New Roman"/>
              </a:rPr>
              <a:t> 	</a:t>
            </a:r>
            <a:endParaRPr sz="1050">
              <a:latin typeface="Times New Roman"/>
              <a:cs typeface="Times New Roman"/>
            </a:endParaRPr>
          </a:p>
          <a:p>
            <a:pPr marR="22860" algn="ctr">
              <a:lnSpc>
                <a:spcPct val="100000"/>
              </a:lnSpc>
              <a:spcBef>
                <a:spcPts val="185"/>
              </a:spcBef>
            </a:pPr>
            <a:r>
              <a:rPr sz="900" spc="10" dirty="0">
                <a:latin typeface="Times New Roman"/>
                <a:cs typeface="Times New Roman"/>
              </a:rPr>
              <a:t>(vəzifəsi,</a:t>
            </a:r>
            <a:r>
              <a:rPr sz="900" spc="-10" dirty="0">
                <a:latin typeface="Times New Roman"/>
                <a:cs typeface="Times New Roman"/>
              </a:rPr>
              <a:t> </a:t>
            </a:r>
            <a:r>
              <a:rPr sz="900" spc="10" dirty="0">
                <a:latin typeface="Times New Roman"/>
                <a:cs typeface="Times New Roman"/>
              </a:rPr>
              <a:t>soyadı,</a:t>
            </a:r>
            <a:r>
              <a:rPr sz="900" spc="-15" dirty="0">
                <a:latin typeface="Times New Roman"/>
                <a:cs typeface="Times New Roman"/>
              </a:rPr>
              <a:t> </a:t>
            </a:r>
            <a:r>
              <a:rPr sz="900" spc="10" dirty="0">
                <a:latin typeface="Times New Roman"/>
                <a:cs typeface="Times New Roman"/>
              </a:rPr>
              <a:t>adı)</a:t>
            </a:r>
            <a:endParaRPr sz="900">
              <a:latin typeface="Times New Roman"/>
              <a:cs typeface="Times New Roman"/>
            </a:endParaRPr>
          </a:p>
        </p:txBody>
      </p:sp>
      <p:sp>
        <p:nvSpPr>
          <p:cNvPr id="24" name="object 24"/>
          <p:cNvSpPr txBox="1"/>
          <p:nvPr/>
        </p:nvSpPr>
        <p:spPr>
          <a:xfrm>
            <a:off x="6533454" y="5513466"/>
            <a:ext cx="5055870" cy="191135"/>
          </a:xfrm>
          <a:prstGeom prst="rect">
            <a:avLst/>
          </a:prstGeom>
        </p:spPr>
        <p:txBody>
          <a:bodyPr vert="horz" wrap="square" lIns="0" tIns="17145" rIns="0" bIns="0" rtlCol="0">
            <a:spAutoFit/>
          </a:bodyPr>
          <a:lstStyle/>
          <a:p>
            <a:pPr marL="12700">
              <a:lnSpc>
                <a:spcPct val="100000"/>
              </a:lnSpc>
              <a:spcBef>
                <a:spcPts val="135"/>
              </a:spcBef>
            </a:pPr>
            <a:r>
              <a:rPr sz="1050" spc="-65" dirty="0">
                <a:latin typeface="Times New Roman"/>
                <a:cs typeface="Times New Roman"/>
              </a:rPr>
              <a:t>5.</a:t>
            </a:r>
            <a:r>
              <a:rPr sz="1050" spc="280" dirty="0">
                <a:latin typeface="Times New Roman"/>
                <a:cs typeface="Times New Roman"/>
              </a:rPr>
              <a:t> </a:t>
            </a:r>
            <a:r>
              <a:rPr sz="1050" spc="35" dirty="0">
                <a:latin typeface="Times New Roman"/>
                <a:cs typeface="Times New Roman"/>
              </a:rPr>
              <a:t>Hüquqi</a:t>
            </a:r>
            <a:r>
              <a:rPr sz="1050" spc="10" dirty="0">
                <a:latin typeface="Times New Roman"/>
                <a:cs typeface="Times New Roman"/>
              </a:rPr>
              <a:t> </a:t>
            </a:r>
            <a:r>
              <a:rPr sz="1050" spc="25" dirty="0">
                <a:latin typeface="Times New Roman"/>
                <a:cs typeface="Times New Roman"/>
              </a:rPr>
              <a:t>şəxsin </a:t>
            </a:r>
            <a:r>
              <a:rPr sz="1050" spc="30" dirty="0">
                <a:latin typeface="Times New Roman"/>
                <a:cs typeface="Times New Roman"/>
              </a:rPr>
              <a:t>qanuni</a:t>
            </a:r>
            <a:r>
              <a:rPr sz="1050" spc="15" dirty="0">
                <a:latin typeface="Times New Roman"/>
                <a:cs typeface="Times New Roman"/>
              </a:rPr>
              <a:t> </a:t>
            </a:r>
            <a:r>
              <a:rPr sz="1050" spc="25" dirty="0">
                <a:latin typeface="Times New Roman"/>
                <a:cs typeface="Times New Roman"/>
              </a:rPr>
              <a:t>təmsilçisinin/fərdi</a:t>
            </a:r>
            <a:r>
              <a:rPr sz="1050" spc="10" dirty="0">
                <a:latin typeface="Times New Roman"/>
                <a:cs typeface="Times New Roman"/>
              </a:rPr>
              <a:t> </a:t>
            </a:r>
            <a:r>
              <a:rPr sz="1050" spc="30" dirty="0">
                <a:latin typeface="Times New Roman"/>
                <a:cs typeface="Times New Roman"/>
              </a:rPr>
              <a:t>sahibkarın</a:t>
            </a:r>
            <a:r>
              <a:rPr sz="1050" spc="10" dirty="0">
                <a:latin typeface="Times New Roman"/>
                <a:cs typeface="Times New Roman"/>
              </a:rPr>
              <a:t> </a:t>
            </a:r>
            <a:r>
              <a:rPr sz="1050" spc="35" dirty="0">
                <a:latin typeface="Times New Roman"/>
                <a:cs typeface="Times New Roman"/>
              </a:rPr>
              <a:t>və</a:t>
            </a:r>
            <a:r>
              <a:rPr sz="1050" spc="20" dirty="0">
                <a:latin typeface="Times New Roman"/>
                <a:cs typeface="Times New Roman"/>
              </a:rPr>
              <a:t> </a:t>
            </a:r>
            <a:r>
              <a:rPr sz="1050" spc="35" dirty="0">
                <a:latin typeface="Times New Roman"/>
                <a:cs typeface="Times New Roman"/>
              </a:rPr>
              <a:t>ya</a:t>
            </a:r>
            <a:r>
              <a:rPr sz="1050" spc="20" dirty="0">
                <a:latin typeface="Times New Roman"/>
                <a:cs typeface="Times New Roman"/>
              </a:rPr>
              <a:t> </a:t>
            </a:r>
            <a:r>
              <a:rPr sz="1050" spc="25" dirty="0">
                <a:latin typeface="Times New Roman"/>
                <a:cs typeface="Times New Roman"/>
              </a:rPr>
              <a:t>səlahiyyətli</a:t>
            </a:r>
            <a:r>
              <a:rPr sz="1050" spc="125" dirty="0">
                <a:latin typeface="Times New Roman"/>
                <a:cs typeface="Times New Roman"/>
              </a:rPr>
              <a:t> </a:t>
            </a:r>
            <a:r>
              <a:rPr sz="1050" spc="35" dirty="0">
                <a:latin typeface="Times New Roman"/>
                <a:cs typeface="Times New Roman"/>
              </a:rPr>
              <a:t>nümayəndənin</a:t>
            </a:r>
            <a:endParaRPr sz="1050">
              <a:latin typeface="Times New Roman"/>
              <a:cs typeface="Times New Roman"/>
            </a:endParaRPr>
          </a:p>
        </p:txBody>
      </p:sp>
      <p:sp>
        <p:nvSpPr>
          <p:cNvPr id="25" name="object 25"/>
          <p:cNvSpPr txBox="1"/>
          <p:nvPr/>
        </p:nvSpPr>
        <p:spPr>
          <a:xfrm>
            <a:off x="11065752" y="6247135"/>
            <a:ext cx="320675" cy="163195"/>
          </a:xfrm>
          <a:prstGeom prst="rect">
            <a:avLst/>
          </a:prstGeom>
        </p:spPr>
        <p:txBody>
          <a:bodyPr vert="horz" wrap="square" lIns="0" tIns="12700" rIns="0" bIns="0" rtlCol="0">
            <a:spAutoFit/>
          </a:bodyPr>
          <a:lstStyle/>
          <a:p>
            <a:pPr marL="12700">
              <a:lnSpc>
                <a:spcPct val="100000"/>
              </a:lnSpc>
              <a:spcBef>
                <a:spcPts val="100"/>
              </a:spcBef>
            </a:pPr>
            <a:r>
              <a:rPr sz="900" spc="-20" dirty="0">
                <a:latin typeface="Times New Roman"/>
                <a:cs typeface="Times New Roman"/>
              </a:rPr>
              <a:t>(</a:t>
            </a:r>
            <a:r>
              <a:rPr sz="900" spc="10" dirty="0">
                <a:latin typeface="Times New Roman"/>
                <a:cs typeface="Times New Roman"/>
              </a:rPr>
              <a:t>i</a:t>
            </a:r>
            <a:r>
              <a:rPr sz="900" spc="-25" dirty="0">
                <a:latin typeface="Times New Roman"/>
                <a:cs typeface="Times New Roman"/>
              </a:rPr>
              <a:t>m</a:t>
            </a:r>
            <a:r>
              <a:rPr sz="900" spc="-10" dirty="0">
                <a:latin typeface="Times New Roman"/>
                <a:cs typeface="Times New Roman"/>
              </a:rPr>
              <a:t>za)</a:t>
            </a:r>
            <a:endParaRPr sz="900">
              <a:latin typeface="Times New Roman"/>
              <a:cs typeface="Times New Roman"/>
            </a:endParaRPr>
          </a:p>
        </p:txBody>
      </p:sp>
      <p:sp>
        <p:nvSpPr>
          <p:cNvPr id="26" name="object 26"/>
          <p:cNvSpPr txBox="1"/>
          <p:nvPr/>
        </p:nvSpPr>
        <p:spPr>
          <a:xfrm>
            <a:off x="10211627" y="6587640"/>
            <a:ext cx="267970" cy="191135"/>
          </a:xfrm>
          <a:prstGeom prst="rect">
            <a:avLst/>
          </a:prstGeom>
        </p:spPr>
        <p:txBody>
          <a:bodyPr vert="horz" wrap="square" lIns="0" tIns="17145" rIns="0" bIns="0" rtlCol="0">
            <a:spAutoFit/>
          </a:bodyPr>
          <a:lstStyle/>
          <a:p>
            <a:pPr marL="12700">
              <a:lnSpc>
                <a:spcPct val="100000"/>
              </a:lnSpc>
              <a:spcBef>
                <a:spcPts val="135"/>
              </a:spcBef>
            </a:pPr>
            <a:r>
              <a:rPr sz="1050" spc="-20" dirty="0">
                <a:latin typeface="Times New Roman"/>
                <a:cs typeface="Times New Roman"/>
              </a:rPr>
              <a:t>M.Y</a:t>
            </a:r>
            <a:endParaRPr sz="1050">
              <a:latin typeface="Times New Roman"/>
              <a:cs typeface="Times New Roman"/>
            </a:endParaRPr>
          </a:p>
        </p:txBody>
      </p:sp>
      <p:sp>
        <p:nvSpPr>
          <p:cNvPr id="27" name="object 27"/>
          <p:cNvSpPr/>
          <p:nvPr/>
        </p:nvSpPr>
        <p:spPr>
          <a:xfrm>
            <a:off x="6546154" y="2196985"/>
            <a:ext cx="5199380" cy="0"/>
          </a:xfrm>
          <a:custGeom>
            <a:avLst/>
            <a:gdLst/>
            <a:ahLst/>
            <a:cxnLst/>
            <a:rect l="l" t="t" r="r" b="b"/>
            <a:pathLst>
              <a:path w="5199380">
                <a:moveTo>
                  <a:pt x="0" y="0"/>
                </a:moveTo>
                <a:lnTo>
                  <a:pt x="5198831" y="0"/>
                </a:lnTo>
              </a:path>
            </a:pathLst>
          </a:custGeom>
          <a:ln w="8271">
            <a:solidFill>
              <a:srgbClr val="000000"/>
            </a:solidFill>
          </a:ln>
        </p:spPr>
        <p:txBody>
          <a:bodyPr wrap="square" lIns="0" tIns="0" rIns="0" bIns="0" rtlCol="0"/>
          <a:lstStyle/>
          <a:p>
            <a:endParaRPr/>
          </a:p>
        </p:txBody>
      </p:sp>
      <p:sp>
        <p:nvSpPr>
          <p:cNvPr id="28" name="object 28"/>
          <p:cNvSpPr/>
          <p:nvPr/>
        </p:nvSpPr>
        <p:spPr>
          <a:xfrm>
            <a:off x="6699520" y="4799701"/>
            <a:ext cx="5069840" cy="0"/>
          </a:xfrm>
          <a:custGeom>
            <a:avLst/>
            <a:gdLst/>
            <a:ahLst/>
            <a:cxnLst/>
            <a:rect l="l" t="t" r="r" b="b"/>
            <a:pathLst>
              <a:path w="5069840">
                <a:moveTo>
                  <a:pt x="0" y="0"/>
                </a:moveTo>
                <a:lnTo>
                  <a:pt x="5069402" y="0"/>
                </a:lnTo>
              </a:path>
            </a:pathLst>
          </a:custGeom>
          <a:ln w="8271">
            <a:solidFill>
              <a:srgbClr val="000000"/>
            </a:solidFill>
          </a:ln>
        </p:spPr>
        <p:txBody>
          <a:bodyPr wrap="square" lIns="0" tIns="0" rIns="0" bIns="0" rtlCol="0"/>
          <a:lstStyle/>
          <a:p>
            <a:endParaRPr/>
          </a:p>
        </p:txBody>
      </p:sp>
      <p:sp>
        <p:nvSpPr>
          <p:cNvPr id="29" name="object 29"/>
          <p:cNvSpPr/>
          <p:nvPr/>
        </p:nvSpPr>
        <p:spPr>
          <a:xfrm>
            <a:off x="10599943" y="6243016"/>
            <a:ext cx="1170305" cy="0"/>
          </a:xfrm>
          <a:custGeom>
            <a:avLst/>
            <a:gdLst/>
            <a:ahLst/>
            <a:cxnLst/>
            <a:rect l="l" t="t" r="r" b="b"/>
            <a:pathLst>
              <a:path w="1170304">
                <a:moveTo>
                  <a:pt x="0" y="0"/>
                </a:moveTo>
                <a:lnTo>
                  <a:pt x="1169737" y="0"/>
                </a:lnTo>
              </a:path>
            </a:pathLst>
          </a:custGeom>
          <a:ln w="8271">
            <a:solidFill>
              <a:srgbClr val="000000"/>
            </a:solidFill>
          </a:ln>
        </p:spPr>
        <p:txBody>
          <a:bodyPr wrap="square" lIns="0" tIns="0" rIns="0" bIns="0" rtlCol="0"/>
          <a:lstStyle/>
          <a:p>
            <a:endParaRPr/>
          </a:p>
        </p:txBody>
      </p:sp>
      <p:sp>
        <p:nvSpPr>
          <p:cNvPr id="30" name="object 30"/>
          <p:cNvSpPr/>
          <p:nvPr/>
        </p:nvSpPr>
        <p:spPr>
          <a:xfrm>
            <a:off x="6048755" y="0"/>
            <a:ext cx="34925" cy="6858000"/>
          </a:xfrm>
          <a:custGeom>
            <a:avLst/>
            <a:gdLst/>
            <a:ahLst/>
            <a:cxnLst/>
            <a:rect l="l" t="t" r="r" b="b"/>
            <a:pathLst>
              <a:path w="34925" h="6858000">
                <a:moveTo>
                  <a:pt x="0" y="0"/>
                </a:moveTo>
                <a:lnTo>
                  <a:pt x="34798" y="6857999"/>
                </a:lnTo>
              </a:path>
            </a:pathLst>
          </a:custGeom>
          <a:ln w="6096">
            <a:solidFill>
              <a:srgbClr val="000000"/>
            </a:solidFill>
            <a:prstDash val="sysDot"/>
          </a:ln>
        </p:spPr>
        <p:txBody>
          <a:bodyPr wrap="square" lIns="0" tIns="0" rIns="0" bIns="0" rtlCol="0"/>
          <a:lstStyle/>
          <a:p>
            <a:endParaRPr/>
          </a:p>
        </p:txBody>
      </p:sp>
    </p:spTree>
    <p:extLst>
      <p:ext uri="{BB962C8B-B14F-4D97-AF65-F5344CB8AC3E}">
        <p14:creationId xmlns:p14="http://schemas.microsoft.com/office/powerpoint/2010/main" val="11809197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105753" y="147191"/>
            <a:ext cx="708660" cy="302895"/>
          </a:xfrm>
          <a:prstGeom prst="rect">
            <a:avLst/>
          </a:prstGeom>
        </p:spPr>
        <p:txBody>
          <a:bodyPr vert="horz" wrap="square" lIns="0" tIns="12065" rIns="0" bIns="0" rtlCol="0">
            <a:spAutoFit/>
          </a:bodyPr>
          <a:lstStyle/>
          <a:p>
            <a:pPr marL="12700" marR="5080">
              <a:lnSpc>
                <a:spcPct val="113700"/>
              </a:lnSpc>
              <a:spcBef>
                <a:spcPts val="95"/>
              </a:spcBef>
            </a:pPr>
            <a:r>
              <a:rPr sz="800" spc="220" dirty="0">
                <a:latin typeface="Times New Roman"/>
                <a:cs typeface="Times New Roman"/>
              </a:rPr>
              <a:t>A</a:t>
            </a:r>
            <a:r>
              <a:rPr sz="800" spc="135" dirty="0">
                <a:latin typeface="Times New Roman"/>
                <a:cs typeface="Times New Roman"/>
              </a:rPr>
              <a:t>zə</a:t>
            </a:r>
            <a:r>
              <a:rPr sz="800" spc="105" dirty="0">
                <a:latin typeface="Times New Roman"/>
                <a:cs typeface="Times New Roman"/>
              </a:rPr>
              <a:t>r</a:t>
            </a:r>
            <a:r>
              <a:rPr sz="800" spc="130" dirty="0">
                <a:latin typeface="Times New Roman"/>
                <a:cs typeface="Times New Roman"/>
              </a:rPr>
              <a:t>baycan  </a:t>
            </a:r>
            <a:r>
              <a:rPr sz="800" spc="220" dirty="0">
                <a:latin typeface="Times New Roman"/>
                <a:cs typeface="Times New Roman"/>
              </a:rPr>
              <a:t>N</a:t>
            </a:r>
            <a:r>
              <a:rPr sz="800" spc="114" dirty="0">
                <a:latin typeface="Times New Roman"/>
                <a:cs typeface="Times New Roman"/>
              </a:rPr>
              <a:t>azir</a:t>
            </a:r>
            <a:r>
              <a:rPr sz="800" spc="80" dirty="0">
                <a:latin typeface="Times New Roman"/>
                <a:cs typeface="Times New Roman"/>
              </a:rPr>
              <a:t>l</a:t>
            </a:r>
            <a:r>
              <a:rPr sz="800" spc="75" dirty="0">
                <a:latin typeface="Times New Roman"/>
                <a:cs typeface="Times New Roman"/>
              </a:rPr>
              <a:t>i</a:t>
            </a:r>
            <a:r>
              <a:rPr sz="800" spc="160" dirty="0">
                <a:latin typeface="Times New Roman"/>
                <a:cs typeface="Times New Roman"/>
              </a:rPr>
              <a:t>y</a:t>
            </a:r>
            <a:r>
              <a:rPr sz="800" spc="75" dirty="0">
                <a:latin typeface="Times New Roman"/>
                <a:cs typeface="Times New Roman"/>
              </a:rPr>
              <a:t>i</a:t>
            </a:r>
            <a:r>
              <a:rPr sz="800" spc="160" dirty="0">
                <a:latin typeface="Times New Roman"/>
                <a:cs typeface="Times New Roman"/>
              </a:rPr>
              <a:t>n</a:t>
            </a:r>
            <a:r>
              <a:rPr sz="800" spc="75" dirty="0">
                <a:latin typeface="Times New Roman"/>
                <a:cs typeface="Times New Roman"/>
              </a:rPr>
              <a:t>i</a:t>
            </a:r>
            <a:r>
              <a:rPr sz="800" spc="155" dirty="0">
                <a:latin typeface="Times New Roman"/>
                <a:cs typeface="Times New Roman"/>
              </a:rPr>
              <a:t>n</a:t>
            </a:r>
            <a:endParaRPr sz="800">
              <a:latin typeface="Times New Roman"/>
              <a:cs typeface="Times New Roman"/>
            </a:endParaRPr>
          </a:p>
        </p:txBody>
      </p:sp>
      <p:sp>
        <p:nvSpPr>
          <p:cNvPr id="3" name="object 3"/>
          <p:cNvSpPr txBox="1"/>
          <p:nvPr/>
        </p:nvSpPr>
        <p:spPr>
          <a:xfrm>
            <a:off x="3948338" y="147191"/>
            <a:ext cx="1847214" cy="302895"/>
          </a:xfrm>
          <a:prstGeom prst="rect">
            <a:avLst/>
          </a:prstGeom>
        </p:spPr>
        <p:txBody>
          <a:bodyPr vert="horz" wrap="square" lIns="0" tIns="12065" rIns="0" bIns="0" rtlCol="0">
            <a:spAutoFit/>
          </a:bodyPr>
          <a:lstStyle/>
          <a:p>
            <a:pPr marL="12700" marR="5080" indent="124460">
              <a:lnSpc>
                <a:spcPct val="113700"/>
              </a:lnSpc>
              <a:spcBef>
                <a:spcPts val="95"/>
              </a:spcBef>
              <a:tabLst>
                <a:tab pos="962660" algn="l"/>
                <a:tab pos="1153160" algn="l"/>
                <a:tab pos="1668145" algn="l"/>
              </a:tabLst>
            </a:pPr>
            <a:r>
              <a:rPr sz="800" spc="130" dirty="0">
                <a:latin typeface="Times New Roman"/>
                <a:cs typeface="Times New Roman"/>
              </a:rPr>
              <a:t>Respublikası		</a:t>
            </a:r>
            <a:r>
              <a:rPr sz="800" spc="120" dirty="0">
                <a:latin typeface="Times New Roman"/>
                <a:cs typeface="Times New Roman"/>
              </a:rPr>
              <a:t>İqtisadiyyat </a:t>
            </a:r>
            <a:r>
              <a:rPr sz="800" spc="-185" dirty="0">
                <a:latin typeface="Times New Roman"/>
                <a:cs typeface="Times New Roman"/>
              </a:rPr>
              <a:t> </a:t>
            </a:r>
            <a:r>
              <a:rPr sz="800" spc="155" dirty="0">
                <a:latin typeface="Times New Roman"/>
                <a:cs typeface="Times New Roman"/>
              </a:rPr>
              <a:t>ko</a:t>
            </a:r>
            <a:r>
              <a:rPr sz="800" spc="75" dirty="0">
                <a:latin typeface="Times New Roman"/>
                <a:cs typeface="Times New Roman"/>
              </a:rPr>
              <a:t>ll</a:t>
            </a:r>
            <a:r>
              <a:rPr sz="800" spc="145" dirty="0">
                <a:latin typeface="Times New Roman"/>
                <a:cs typeface="Times New Roman"/>
              </a:rPr>
              <a:t>eg</a:t>
            </a:r>
            <a:r>
              <a:rPr sz="800" spc="80" dirty="0">
                <a:latin typeface="Times New Roman"/>
                <a:cs typeface="Times New Roman"/>
              </a:rPr>
              <a:t>i</a:t>
            </a:r>
            <a:r>
              <a:rPr sz="800" spc="145" dirty="0">
                <a:latin typeface="Times New Roman"/>
                <a:cs typeface="Times New Roman"/>
              </a:rPr>
              <a:t>ya</a:t>
            </a:r>
            <a:r>
              <a:rPr sz="800" spc="130" dirty="0">
                <a:latin typeface="Times New Roman"/>
                <a:cs typeface="Times New Roman"/>
              </a:rPr>
              <a:t>s</a:t>
            </a:r>
            <a:r>
              <a:rPr sz="800" spc="75" dirty="0">
                <a:latin typeface="Times New Roman"/>
                <a:cs typeface="Times New Roman"/>
              </a:rPr>
              <a:t>ı</a:t>
            </a:r>
            <a:r>
              <a:rPr sz="800" spc="155" dirty="0">
                <a:latin typeface="Times New Roman"/>
                <a:cs typeface="Times New Roman"/>
              </a:rPr>
              <a:t>n</a:t>
            </a:r>
            <a:r>
              <a:rPr sz="800" spc="75" dirty="0">
                <a:latin typeface="Times New Roman"/>
                <a:cs typeface="Times New Roman"/>
              </a:rPr>
              <a:t>ı</a:t>
            </a:r>
            <a:r>
              <a:rPr sz="800" spc="155" dirty="0">
                <a:latin typeface="Times New Roman"/>
                <a:cs typeface="Times New Roman"/>
              </a:rPr>
              <a:t>n</a:t>
            </a:r>
            <a:r>
              <a:rPr sz="800" dirty="0">
                <a:latin typeface="Times New Roman"/>
                <a:cs typeface="Times New Roman"/>
              </a:rPr>
              <a:t>	</a:t>
            </a:r>
            <a:r>
              <a:rPr sz="800" u="sng" spc="75" dirty="0">
                <a:uFill>
                  <a:solidFill>
                    <a:srgbClr val="000000"/>
                  </a:solidFill>
                </a:uFill>
                <a:latin typeface="Times New Roman"/>
                <a:cs typeface="Times New Roman"/>
              </a:rPr>
              <a:t> </a:t>
            </a:r>
            <a:r>
              <a:rPr sz="800" u="sng" dirty="0">
                <a:uFill>
                  <a:solidFill>
                    <a:srgbClr val="000000"/>
                  </a:solidFill>
                </a:uFill>
                <a:latin typeface="Times New Roman"/>
                <a:cs typeface="Times New Roman"/>
              </a:rPr>
              <a:t>		</a:t>
            </a:r>
            <a:r>
              <a:rPr sz="800" dirty="0">
                <a:latin typeface="Times New Roman"/>
                <a:cs typeface="Times New Roman"/>
              </a:rPr>
              <a:t>  </a:t>
            </a:r>
            <a:r>
              <a:rPr sz="800" spc="95" dirty="0">
                <a:latin typeface="Times New Roman"/>
                <a:cs typeface="Times New Roman"/>
              </a:rPr>
              <a:t> </a:t>
            </a:r>
            <a:r>
              <a:rPr sz="800" spc="75" dirty="0">
                <a:latin typeface="Times New Roman"/>
                <a:cs typeface="Times New Roman"/>
              </a:rPr>
              <a:t>il</a:t>
            </a:r>
            <a:endParaRPr sz="800">
              <a:latin typeface="Times New Roman"/>
              <a:cs typeface="Times New Roman"/>
            </a:endParaRPr>
          </a:p>
        </p:txBody>
      </p:sp>
      <p:sp>
        <p:nvSpPr>
          <p:cNvPr id="4" name="object 4"/>
          <p:cNvSpPr txBox="1"/>
          <p:nvPr/>
        </p:nvSpPr>
        <p:spPr>
          <a:xfrm>
            <a:off x="3105753" y="425526"/>
            <a:ext cx="2549525" cy="302895"/>
          </a:xfrm>
          <a:prstGeom prst="rect">
            <a:avLst/>
          </a:prstGeom>
        </p:spPr>
        <p:txBody>
          <a:bodyPr vert="horz" wrap="square" lIns="0" tIns="12065" rIns="0" bIns="0" rtlCol="0">
            <a:spAutoFit/>
          </a:bodyPr>
          <a:lstStyle/>
          <a:p>
            <a:pPr marL="12700" marR="5080">
              <a:lnSpc>
                <a:spcPct val="113700"/>
              </a:lnSpc>
              <a:spcBef>
                <a:spcPts val="95"/>
              </a:spcBef>
              <a:tabLst>
                <a:tab pos="846455" algn="l"/>
                <a:tab pos="1555750" algn="l"/>
              </a:tabLst>
            </a:pPr>
            <a:r>
              <a:rPr sz="800" u="sng" spc="75" dirty="0">
                <a:uFill>
                  <a:solidFill>
                    <a:srgbClr val="000000"/>
                  </a:solidFill>
                </a:uFill>
                <a:latin typeface="Times New Roman"/>
                <a:cs typeface="Times New Roman"/>
              </a:rPr>
              <a:t> 	</a:t>
            </a:r>
            <a:r>
              <a:rPr sz="800" spc="100" dirty="0">
                <a:latin typeface="Times New Roman"/>
                <a:cs typeface="Times New Roman"/>
              </a:rPr>
              <a:t>tarixli</a:t>
            </a:r>
            <a:r>
              <a:rPr sz="800" u="sng" spc="100" dirty="0">
                <a:uFill>
                  <a:solidFill>
                    <a:srgbClr val="000000"/>
                  </a:solidFill>
                </a:uFill>
                <a:latin typeface="Times New Roman"/>
                <a:cs typeface="Times New Roman"/>
              </a:rPr>
              <a:t>	</a:t>
            </a:r>
            <a:r>
              <a:rPr sz="800" spc="135" dirty="0">
                <a:latin typeface="Times New Roman"/>
                <a:cs typeface="Times New Roman"/>
              </a:rPr>
              <a:t>nömrəli</a:t>
            </a:r>
            <a:r>
              <a:rPr sz="800" spc="40" dirty="0">
                <a:latin typeface="Times New Roman"/>
                <a:cs typeface="Times New Roman"/>
              </a:rPr>
              <a:t> </a:t>
            </a:r>
            <a:r>
              <a:rPr sz="800" spc="120" dirty="0">
                <a:latin typeface="Times New Roman"/>
                <a:cs typeface="Times New Roman"/>
              </a:rPr>
              <a:t>qərarı</a:t>
            </a:r>
            <a:r>
              <a:rPr sz="800" spc="35" dirty="0">
                <a:latin typeface="Times New Roman"/>
                <a:cs typeface="Times New Roman"/>
              </a:rPr>
              <a:t> </a:t>
            </a:r>
            <a:r>
              <a:rPr sz="800" spc="100" dirty="0">
                <a:latin typeface="Times New Roman"/>
                <a:cs typeface="Times New Roman"/>
              </a:rPr>
              <a:t>ilə </a:t>
            </a:r>
            <a:r>
              <a:rPr sz="800" spc="-185" dirty="0">
                <a:latin typeface="Times New Roman"/>
                <a:cs typeface="Times New Roman"/>
              </a:rPr>
              <a:t> </a:t>
            </a:r>
            <a:r>
              <a:rPr sz="800" spc="120" dirty="0">
                <a:latin typeface="Times New Roman"/>
                <a:cs typeface="Times New Roman"/>
              </a:rPr>
              <a:t>təsdiq</a:t>
            </a:r>
            <a:r>
              <a:rPr sz="800" spc="65" dirty="0">
                <a:latin typeface="Times New Roman"/>
                <a:cs typeface="Times New Roman"/>
              </a:rPr>
              <a:t> </a:t>
            </a:r>
            <a:r>
              <a:rPr sz="800" spc="120" dirty="0">
                <a:latin typeface="Times New Roman"/>
                <a:cs typeface="Times New Roman"/>
              </a:rPr>
              <a:t>edilmişdir</a:t>
            </a:r>
            <a:r>
              <a:rPr sz="800" spc="75" dirty="0">
                <a:latin typeface="Times New Roman"/>
                <a:cs typeface="Times New Roman"/>
              </a:rPr>
              <a:t> </a:t>
            </a:r>
            <a:r>
              <a:rPr sz="800" spc="140" dirty="0">
                <a:latin typeface="Times New Roman"/>
                <a:cs typeface="Times New Roman"/>
              </a:rPr>
              <a:t>(Əlavə</a:t>
            </a:r>
            <a:r>
              <a:rPr sz="800" spc="75" dirty="0">
                <a:latin typeface="Times New Roman"/>
                <a:cs typeface="Times New Roman"/>
              </a:rPr>
              <a:t> </a:t>
            </a:r>
            <a:r>
              <a:rPr sz="800" spc="155" dirty="0">
                <a:latin typeface="Times New Roman"/>
                <a:cs typeface="Times New Roman"/>
              </a:rPr>
              <a:t>nömrə</a:t>
            </a:r>
            <a:r>
              <a:rPr sz="800" spc="-5" dirty="0">
                <a:latin typeface="Times New Roman"/>
                <a:cs typeface="Times New Roman"/>
              </a:rPr>
              <a:t> </a:t>
            </a:r>
            <a:r>
              <a:rPr sz="800" spc="135" dirty="0">
                <a:latin typeface="Times New Roman"/>
                <a:cs typeface="Times New Roman"/>
              </a:rPr>
              <a:t>10)</a:t>
            </a:r>
            <a:endParaRPr sz="800">
              <a:latin typeface="Times New Roman"/>
              <a:cs typeface="Times New Roman"/>
            </a:endParaRPr>
          </a:p>
        </p:txBody>
      </p:sp>
      <p:sp>
        <p:nvSpPr>
          <p:cNvPr id="5" name="object 5"/>
          <p:cNvSpPr txBox="1"/>
          <p:nvPr/>
        </p:nvSpPr>
        <p:spPr>
          <a:xfrm>
            <a:off x="649589" y="982369"/>
            <a:ext cx="5089525" cy="443865"/>
          </a:xfrm>
          <a:prstGeom prst="rect">
            <a:avLst/>
          </a:prstGeom>
        </p:spPr>
        <p:txBody>
          <a:bodyPr vert="horz" wrap="square" lIns="0" tIns="12700" rIns="0" bIns="0" rtlCol="0">
            <a:spAutoFit/>
          </a:bodyPr>
          <a:lstStyle/>
          <a:p>
            <a:pPr marL="12065" marR="5080" algn="ctr">
              <a:lnSpc>
                <a:spcPct val="114100"/>
              </a:lnSpc>
              <a:spcBef>
                <a:spcPts val="100"/>
              </a:spcBef>
            </a:pPr>
            <a:r>
              <a:rPr sz="800" spc="215" dirty="0">
                <a:latin typeface="Times New Roman"/>
                <a:cs typeface="Times New Roman"/>
              </a:rPr>
              <a:t>KOB</a:t>
            </a:r>
            <a:r>
              <a:rPr sz="800" spc="80" dirty="0">
                <a:latin typeface="Times New Roman"/>
                <a:cs typeface="Times New Roman"/>
              </a:rPr>
              <a:t> </a:t>
            </a:r>
            <a:r>
              <a:rPr sz="800" spc="114" dirty="0">
                <a:latin typeface="Times New Roman"/>
                <a:cs typeface="Times New Roman"/>
              </a:rPr>
              <a:t>klaster</a:t>
            </a:r>
            <a:r>
              <a:rPr sz="800" spc="80" dirty="0">
                <a:latin typeface="Times New Roman"/>
                <a:cs typeface="Times New Roman"/>
              </a:rPr>
              <a:t> </a:t>
            </a:r>
            <a:r>
              <a:rPr sz="800" spc="105" dirty="0">
                <a:latin typeface="Times New Roman"/>
                <a:cs typeface="Times New Roman"/>
              </a:rPr>
              <a:t>şirkəti</a:t>
            </a:r>
            <a:r>
              <a:rPr sz="800" spc="80" dirty="0">
                <a:latin typeface="Times New Roman"/>
                <a:cs typeface="Times New Roman"/>
              </a:rPr>
              <a:t> </a:t>
            </a:r>
            <a:r>
              <a:rPr sz="800" spc="125" dirty="0">
                <a:latin typeface="Times New Roman"/>
                <a:cs typeface="Times New Roman"/>
              </a:rPr>
              <a:t>tərəfindən</a:t>
            </a:r>
            <a:r>
              <a:rPr sz="800" spc="80" dirty="0">
                <a:latin typeface="Times New Roman"/>
                <a:cs typeface="Times New Roman"/>
              </a:rPr>
              <a:t> </a:t>
            </a:r>
            <a:r>
              <a:rPr sz="800" spc="110" dirty="0">
                <a:latin typeface="Times New Roman"/>
                <a:cs typeface="Times New Roman"/>
              </a:rPr>
              <a:t>istehsal,</a:t>
            </a:r>
            <a:r>
              <a:rPr sz="800" spc="70" dirty="0">
                <a:latin typeface="Times New Roman"/>
                <a:cs typeface="Times New Roman"/>
              </a:rPr>
              <a:t> </a:t>
            </a:r>
            <a:r>
              <a:rPr sz="800" spc="150" dirty="0">
                <a:latin typeface="Times New Roman"/>
                <a:cs typeface="Times New Roman"/>
              </a:rPr>
              <a:t>yaxud</a:t>
            </a:r>
            <a:r>
              <a:rPr sz="800" spc="85" dirty="0">
                <a:latin typeface="Times New Roman"/>
                <a:cs typeface="Times New Roman"/>
              </a:rPr>
              <a:t> </a:t>
            </a:r>
            <a:r>
              <a:rPr sz="800" spc="150" dirty="0">
                <a:latin typeface="Times New Roman"/>
                <a:cs typeface="Times New Roman"/>
              </a:rPr>
              <a:t>emal</a:t>
            </a:r>
            <a:r>
              <a:rPr sz="800" spc="85" dirty="0">
                <a:latin typeface="Times New Roman"/>
                <a:cs typeface="Times New Roman"/>
              </a:rPr>
              <a:t> </a:t>
            </a:r>
            <a:r>
              <a:rPr sz="800" spc="135" dirty="0">
                <a:latin typeface="Times New Roman"/>
                <a:cs typeface="Times New Roman"/>
              </a:rPr>
              <a:t>məqsədləri</a:t>
            </a:r>
            <a:r>
              <a:rPr sz="800" spc="80" dirty="0">
                <a:latin typeface="Times New Roman"/>
                <a:cs typeface="Times New Roman"/>
              </a:rPr>
              <a:t> </a:t>
            </a:r>
            <a:r>
              <a:rPr sz="800" spc="150" dirty="0">
                <a:latin typeface="Times New Roman"/>
                <a:cs typeface="Times New Roman"/>
              </a:rPr>
              <a:t>üçün</a:t>
            </a:r>
            <a:r>
              <a:rPr sz="800" spc="85" dirty="0">
                <a:latin typeface="Times New Roman"/>
                <a:cs typeface="Times New Roman"/>
              </a:rPr>
              <a:t> </a:t>
            </a:r>
            <a:r>
              <a:rPr sz="800" spc="125" dirty="0">
                <a:latin typeface="Times New Roman"/>
                <a:cs typeface="Times New Roman"/>
              </a:rPr>
              <a:t>texnikanın,</a:t>
            </a:r>
            <a:r>
              <a:rPr sz="800" spc="80" dirty="0">
                <a:latin typeface="Times New Roman"/>
                <a:cs typeface="Times New Roman"/>
              </a:rPr>
              <a:t> </a:t>
            </a:r>
            <a:r>
              <a:rPr sz="800" spc="120" dirty="0">
                <a:latin typeface="Times New Roman"/>
                <a:cs typeface="Times New Roman"/>
              </a:rPr>
              <a:t>texnoloji </a:t>
            </a:r>
            <a:r>
              <a:rPr sz="800" spc="-185" dirty="0">
                <a:latin typeface="Times New Roman"/>
                <a:cs typeface="Times New Roman"/>
              </a:rPr>
              <a:t> </a:t>
            </a:r>
            <a:r>
              <a:rPr sz="800" spc="125" dirty="0">
                <a:latin typeface="Times New Roman"/>
                <a:cs typeface="Times New Roman"/>
              </a:rPr>
              <a:t>avadanlıqların </a:t>
            </a:r>
            <a:r>
              <a:rPr sz="800" spc="145" dirty="0">
                <a:latin typeface="Times New Roman"/>
                <a:cs typeface="Times New Roman"/>
              </a:rPr>
              <a:t>və </a:t>
            </a:r>
            <a:r>
              <a:rPr sz="800" spc="125" dirty="0">
                <a:latin typeface="Times New Roman"/>
                <a:cs typeface="Times New Roman"/>
              </a:rPr>
              <a:t>qurğuların </a:t>
            </a:r>
            <a:r>
              <a:rPr sz="800" spc="114" dirty="0">
                <a:latin typeface="Times New Roman"/>
                <a:cs typeface="Times New Roman"/>
              </a:rPr>
              <a:t>idxalı </a:t>
            </a:r>
            <a:r>
              <a:rPr sz="800" spc="135" dirty="0">
                <a:latin typeface="Times New Roman"/>
                <a:cs typeface="Times New Roman"/>
              </a:rPr>
              <a:t>barədə </a:t>
            </a:r>
            <a:r>
              <a:rPr sz="800" spc="120" dirty="0">
                <a:latin typeface="Times New Roman"/>
                <a:cs typeface="Times New Roman"/>
              </a:rPr>
              <a:t>təsdiqedici </a:t>
            </a:r>
            <a:r>
              <a:rPr sz="800" spc="135" dirty="0">
                <a:latin typeface="Times New Roman"/>
                <a:cs typeface="Times New Roman"/>
              </a:rPr>
              <a:t>sənədin </a:t>
            </a:r>
            <a:r>
              <a:rPr sz="800" spc="125" dirty="0">
                <a:latin typeface="Times New Roman"/>
                <a:cs typeface="Times New Roman"/>
              </a:rPr>
              <a:t>verilməsi </a:t>
            </a:r>
            <a:r>
              <a:rPr sz="800" spc="150" dirty="0">
                <a:latin typeface="Times New Roman"/>
                <a:cs typeface="Times New Roman"/>
              </a:rPr>
              <a:t>üçün </a:t>
            </a:r>
            <a:r>
              <a:rPr sz="800" spc="125" dirty="0">
                <a:latin typeface="Times New Roman"/>
                <a:cs typeface="Times New Roman"/>
              </a:rPr>
              <a:t>ərizənin </a:t>
            </a:r>
            <a:r>
              <a:rPr sz="800" spc="130" dirty="0">
                <a:latin typeface="Times New Roman"/>
                <a:cs typeface="Times New Roman"/>
              </a:rPr>
              <a:t> </a:t>
            </a:r>
            <a:r>
              <a:rPr sz="800" spc="135" dirty="0">
                <a:latin typeface="Times New Roman"/>
                <a:cs typeface="Times New Roman"/>
              </a:rPr>
              <a:t>forması</a:t>
            </a:r>
            <a:endParaRPr sz="800">
              <a:latin typeface="Times New Roman"/>
              <a:cs typeface="Times New Roman"/>
            </a:endParaRPr>
          </a:p>
        </p:txBody>
      </p:sp>
      <p:sp>
        <p:nvSpPr>
          <p:cNvPr id="6" name="object 6"/>
          <p:cNvSpPr txBox="1"/>
          <p:nvPr/>
        </p:nvSpPr>
        <p:spPr>
          <a:xfrm>
            <a:off x="596860" y="1684933"/>
            <a:ext cx="5175885" cy="1265555"/>
          </a:xfrm>
          <a:prstGeom prst="rect">
            <a:avLst/>
          </a:prstGeom>
        </p:spPr>
        <p:txBody>
          <a:bodyPr vert="horz" wrap="square" lIns="0" tIns="14605" rIns="0" bIns="0" rtlCol="0">
            <a:spAutoFit/>
          </a:bodyPr>
          <a:lstStyle/>
          <a:p>
            <a:pPr algn="ctr">
              <a:lnSpc>
                <a:spcPct val="100000"/>
              </a:lnSpc>
              <a:spcBef>
                <a:spcPts val="115"/>
              </a:spcBef>
            </a:pPr>
            <a:r>
              <a:rPr sz="800" spc="130" dirty="0">
                <a:latin typeface="Times New Roman"/>
                <a:cs typeface="Times New Roman"/>
              </a:rPr>
              <a:t>(müraciət</a:t>
            </a:r>
            <a:r>
              <a:rPr sz="800" spc="50" dirty="0">
                <a:latin typeface="Times New Roman"/>
                <a:cs typeface="Times New Roman"/>
              </a:rPr>
              <a:t> </a:t>
            </a:r>
            <a:r>
              <a:rPr sz="800" spc="140" dirty="0">
                <a:latin typeface="Times New Roman"/>
                <a:cs typeface="Times New Roman"/>
              </a:rPr>
              <a:t>olunan</a:t>
            </a:r>
            <a:r>
              <a:rPr sz="800" spc="70" dirty="0">
                <a:latin typeface="Times New Roman"/>
                <a:cs typeface="Times New Roman"/>
              </a:rPr>
              <a:t> </a:t>
            </a:r>
            <a:r>
              <a:rPr sz="800" spc="110" dirty="0">
                <a:latin typeface="Times New Roman"/>
                <a:cs typeface="Times New Roman"/>
              </a:rPr>
              <a:t>təşkilatın</a:t>
            </a:r>
            <a:r>
              <a:rPr sz="800" spc="60" dirty="0">
                <a:latin typeface="Times New Roman"/>
                <a:cs typeface="Times New Roman"/>
              </a:rPr>
              <a:t> </a:t>
            </a:r>
            <a:r>
              <a:rPr sz="800" spc="120" dirty="0">
                <a:latin typeface="Times New Roman"/>
                <a:cs typeface="Times New Roman"/>
              </a:rPr>
              <a:t>adı)</a:t>
            </a:r>
            <a:endParaRPr sz="800">
              <a:latin typeface="Times New Roman"/>
              <a:cs typeface="Times New Roman"/>
            </a:endParaRPr>
          </a:p>
          <a:p>
            <a:pPr>
              <a:lnSpc>
                <a:spcPct val="100000"/>
              </a:lnSpc>
              <a:spcBef>
                <a:spcPts val="15"/>
              </a:spcBef>
            </a:pPr>
            <a:endParaRPr sz="950">
              <a:latin typeface="Times New Roman"/>
              <a:cs typeface="Times New Roman"/>
            </a:endParaRPr>
          </a:p>
          <a:p>
            <a:pPr marL="65405" marR="38735" algn="ctr">
              <a:lnSpc>
                <a:spcPct val="113700"/>
              </a:lnSpc>
            </a:pPr>
            <a:r>
              <a:rPr sz="800" spc="215" dirty="0">
                <a:latin typeface="Times New Roman"/>
                <a:cs typeface="Times New Roman"/>
              </a:rPr>
              <a:t>KOB</a:t>
            </a:r>
            <a:r>
              <a:rPr sz="800" spc="80" dirty="0">
                <a:latin typeface="Times New Roman"/>
                <a:cs typeface="Times New Roman"/>
              </a:rPr>
              <a:t> </a:t>
            </a:r>
            <a:r>
              <a:rPr sz="800" spc="114" dirty="0">
                <a:latin typeface="Times New Roman"/>
                <a:cs typeface="Times New Roman"/>
              </a:rPr>
              <a:t>klaster</a:t>
            </a:r>
            <a:r>
              <a:rPr sz="800" spc="80" dirty="0">
                <a:latin typeface="Times New Roman"/>
                <a:cs typeface="Times New Roman"/>
              </a:rPr>
              <a:t> </a:t>
            </a:r>
            <a:r>
              <a:rPr sz="800" spc="105" dirty="0">
                <a:latin typeface="Times New Roman"/>
                <a:cs typeface="Times New Roman"/>
              </a:rPr>
              <a:t>şirkəti</a:t>
            </a:r>
            <a:r>
              <a:rPr sz="800" spc="80" dirty="0">
                <a:latin typeface="Times New Roman"/>
                <a:cs typeface="Times New Roman"/>
              </a:rPr>
              <a:t> </a:t>
            </a:r>
            <a:r>
              <a:rPr sz="800" spc="125" dirty="0">
                <a:latin typeface="Times New Roman"/>
                <a:cs typeface="Times New Roman"/>
              </a:rPr>
              <a:t>tərəfindən</a:t>
            </a:r>
            <a:r>
              <a:rPr sz="800" spc="80" dirty="0">
                <a:latin typeface="Times New Roman"/>
                <a:cs typeface="Times New Roman"/>
              </a:rPr>
              <a:t> </a:t>
            </a:r>
            <a:r>
              <a:rPr sz="800" spc="110" dirty="0">
                <a:latin typeface="Times New Roman"/>
                <a:cs typeface="Times New Roman"/>
              </a:rPr>
              <a:t>istehsal,</a:t>
            </a:r>
            <a:r>
              <a:rPr sz="800" spc="70" dirty="0">
                <a:latin typeface="Times New Roman"/>
                <a:cs typeface="Times New Roman"/>
              </a:rPr>
              <a:t> </a:t>
            </a:r>
            <a:r>
              <a:rPr sz="800" spc="150" dirty="0">
                <a:latin typeface="Times New Roman"/>
                <a:cs typeface="Times New Roman"/>
              </a:rPr>
              <a:t>yaxud</a:t>
            </a:r>
            <a:r>
              <a:rPr sz="800" spc="85" dirty="0">
                <a:latin typeface="Times New Roman"/>
                <a:cs typeface="Times New Roman"/>
              </a:rPr>
              <a:t> </a:t>
            </a:r>
            <a:r>
              <a:rPr sz="800" spc="150" dirty="0">
                <a:latin typeface="Times New Roman"/>
                <a:cs typeface="Times New Roman"/>
              </a:rPr>
              <a:t>emal</a:t>
            </a:r>
            <a:r>
              <a:rPr sz="800" spc="85" dirty="0">
                <a:latin typeface="Times New Roman"/>
                <a:cs typeface="Times New Roman"/>
              </a:rPr>
              <a:t> </a:t>
            </a:r>
            <a:r>
              <a:rPr sz="800" spc="135" dirty="0">
                <a:latin typeface="Times New Roman"/>
                <a:cs typeface="Times New Roman"/>
              </a:rPr>
              <a:t>məqsədləri</a:t>
            </a:r>
            <a:r>
              <a:rPr sz="800" spc="80" dirty="0">
                <a:latin typeface="Times New Roman"/>
                <a:cs typeface="Times New Roman"/>
              </a:rPr>
              <a:t> </a:t>
            </a:r>
            <a:r>
              <a:rPr sz="800" spc="150" dirty="0">
                <a:latin typeface="Times New Roman"/>
                <a:cs typeface="Times New Roman"/>
              </a:rPr>
              <a:t>üçün</a:t>
            </a:r>
            <a:r>
              <a:rPr sz="800" spc="85" dirty="0">
                <a:latin typeface="Times New Roman"/>
                <a:cs typeface="Times New Roman"/>
              </a:rPr>
              <a:t> </a:t>
            </a:r>
            <a:r>
              <a:rPr sz="800" spc="125" dirty="0">
                <a:latin typeface="Times New Roman"/>
                <a:cs typeface="Times New Roman"/>
              </a:rPr>
              <a:t>texnikanın,</a:t>
            </a:r>
            <a:r>
              <a:rPr sz="800" spc="80" dirty="0">
                <a:latin typeface="Times New Roman"/>
                <a:cs typeface="Times New Roman"/>
              </a:rPr>
              <a:t> </a:t>
            </a:r>
            <a:r>
              <a:rPr sz="800" spc="120" dirty="0">
                <a:latin typeface="Times New Roman"/>
                <a:cs typeface="Times New Roman"/>
              </a:rPr>
              <a:t>texnoloji </a:t>
            </a:r>
            <a:r>
              <a:rPr sz="800" spc="-185" dirty="0">
                <a:latin typeface="Times New Roman"/>
                <a:cs typeface="Times New Roman"/>
              </a:rPr>
              <a:t> </a:t>
            </a:r>
            <a:r>
              <a:rPr sz="800" spc="125" dirty="0">
                <a:latin typeface="Times New Roman"/>
                <a:cs typeface="Times New Roman"/>
              </a:rPr>
              <a:t>avadanlıqların</a:t>
            </a:r>
            <a:r>
              <a:rPr sz="800" spc="80" dirty="0">
                <a:latin typeface="Times New Roman"/>
                <a:cs typeface="Times New Roman"/>
              </a:rPr>
              <a:t> </a:t>
            </a:r>
            <a:r>
              <a:rPr sz="800" spc="145" dirty="0">
                <a:latin typeface="Times New Roman"/>
                <a:cs typeface="Times New Roman"/>
              </a:rPr>
              <a:t>və</a:t>
            </a:r>
            <a:r>
              <a:rPr sz="800" spc="80" dirty="0">
                <a:latin typeface="Times New Roman"/>
                <a:cs typeface="Times New Roman"/>
              </a:rPr>
              <a:t> </a:t>
            </a:r>
            <a:r>
              <a:rPr sz="800" spc="125" dirty="0">
                <a:latin typeface="Times New Roman"/>
                <a:cs typeface="Times New Roman"/>
              </a:rPr>
              <a:t>qurğuların</a:t>
            </a:r>
            <a:r>
              <a:rPr sz="800" spc="80" dirty="0">
                <a:latin typeface="Times New Roman"/>
                <a:cs typeface="Times New Roman"/>
              </a:rPr>
              <a:t> </a:t>
            </a:r>
            <a:r>
              <a:rPr sz="800" spc="114" dirty="0">
                <a:latin typeface="Times New Roman"/>
                <a:cs typeface="Times New Roman"/>
              </a:rPr>
              <a:t>idxalı</a:t>
            </a:r>
            <a:r>
              <a:rPr sz="800" spc="70" dirty="0">
                <a:latin typeface="Times New Roman"/>
                <a:cs typeface="Times New Roman"/>
              </a:rPr>
              <a:t> </a:t>
            </a:r>
            <a:r>
              <a:rPr sz="800" spc="135" dirty="0">
                <a:latin typeface="Times New Roman"/>
                <a:cs typeface="Times New Roman"/>
              </a:rPr>
              <a:t>barədə</a:t>
            </a:r>
            <a:r>
              <a:rPr sz="800" spc="75" dirty="0">
                <a:latin typeface="Times New Roman"/>
                <a:cs typeface="Times New Roman"/>
              </a:rPr>
              <a:t> </a:t>
            </a:r>
            <a:r>
              <a:rPr sz="800" spc="120" dirty="0">
                <a:latin typeface="Times New Roman"/>
                <a:cs typeface="Times New Roman"/>
              </a:rPr>
              <a:t>təsdiqedici</a:t>
            </a:r>
            <a:r>
              <a:rPr sz="800" spc="80" dirty="0">
                <a:latin typeface="Times New Roman"/>
                <a:cs typeface="Times New Roman"/>
              </a:rPr>
              <a:t> </a:t>
            </a:r>
            <a:r>
              <a:rPr sz="800" spc="135" dirty="0">
                <a:latin typeface="Times New Roman"/>
                <a:cs typeface="Times New Roman"/>
              </a:rPr>
              <a:t>sənədin</a:t>
            </a:r>
            <a:r>
              <a:rPr sz="800" spc="75" dirty="0">
                <a:latin typeface="Times New Roman"/>
                <a:cs typeface="Times New Roman"/>
              </a:rPr>
              <a:t> </a:t>
            </a:r>
            <a:r>
              <a:rPr sz="800" spc="125" dirty="0">
                <a:latin typeface="Times New Roman"/>
                <a:cs typeface="Times New Roman"/>
              </a:rPr>
              <a:t>verilməsi</a:t>
            </a:r>
            <a:r>
              <a:rPr sz="800" spc="65" dirty="0">
                <a:latin typeface="Times New Roman"/>
                <a:cs typeface="Times New Roman"/>
              </a:rPr>
              <a:t> </a:t>
            </a:r>
            <a:r>
              <a:rPr sz="800" spc="150" dirty="0">
                <a:latin typeface="Times New Roman"/>
                <a:cs typeface="Times New Roman"/>
              </a:rPr>
              <a:t>üçün</a:t>
            </a:r>
            <a:endParaRPr sz="800">
              <a:latin typeface="Times New Roman"/>
              <a:cs typeface="Times New Roman"/>
            </a:endParaRPr>
          </a:p>
          <a:p>
            <a:pPr marL="24130" algn="ctr">
              <a:lnSpc>
                <a:spcPct val="100000"/>
              </a:lnSpc>
              <a:spcBef>
                <a:spcPts val="140"/>
              </a:spcBef>
            </a:pPr>
            <a:r>
              <a:rPr sz="800" spc="155" dirty="0">
                <a:latin typeface="Times New Roman"/>
                <a:cs typeface="Times New Roman"/>
              </a:rPr>
              <a:t>ƏRİZƏ</a:t>
            </a:r>
            <a:endParaRPr sz="800">
              <a:latin typeface="Times New Roman"/>
              <a:cs typeface="Times New Roman"/>
            </a:endParaRPr>
          </a:p>
          <a:p>
            <a:pPr>
              <a:lnSpc>
                <a:spcPct val="100000"/>
              </a:lnSpc>
              <a:spcBef>
                <a:spcPts val="25"/>
              </a:spcBef>
            </a:pPr>
            <a:endParaRPr sz="1050">
              <a:latin typeface="Times New Roman"/>
              <a:cs typeface="Times New Roman"/>
            </a:endParaRPr>
          </a:p>
          <a:p>
            <a:pPr marL="140970" indent="-128905">
              <a:lnSpc>
                <a:spcPct val="100000"/>
              </a:lnSpc>
              <a:buAutoNum type="arabicPeriod"/>
              <a:tabLst>
                <a:tab pos="141605" algn="l"/>
              </a:tabLst>
            </a:pPr>
            <a:r>
              <a:rPr sz="800" spc="125" dirty="0">
                <a:latin typeface="Times New Roman"/>
                <a:cs typeface="Times New Roman"/>
              </a:rPr>
              <a:t>Ərizəçi</a:t>
            </a:r>
            <a:r>
              <a:rPr sz="800" spc="50" dirty="0">
                <a:latin typeface="Times New Roman"/>
                <a:cs typeface="Times New Roman"/>
              </a:rPr>
              <a:t> </a:t>
            </a:r>
            <a:r>
              <a:rPr sz="800" spc="140" dirty="0">
                <a:latin typeface="Times New Roman"/>
                <a:cs typeface="Times New Roman"/>
              </a:rPr>
              <a:t>haqqında</a:t>
            </a:r>
            <a:r>
              <a:rPr sz="800" spc="15" dirty="0">
                <a:latin typeface="Times New Roman"/>
                <a:cs typeface="Times New Roman"/>
              </a:rPr>
              <a:t> </a:t>
            </a:r>
            <a:r>
              <a:rPr sz="800" spc="135" dirty="0">
                <a:latin typeface="Times New Roman"/>
                <a:cs typeface="Times New Roman"/>
              </a:rPr>
              <a:t>məlumatlar:</a:t>
            </a:r>
            <a:endParaRPr sz="800">
              <a:latin typeface="Times New Roman"/>
              <a:cs typeface="Times New Roman"/>
            </a:endParaRPr>
          </a:p>
          <a:p>
            <a:pPr>
              <a:lnSpc>
                <a:spcPct val="100000"/>
              </a:lnSpc>
              <a:spcBef>
                <a:spcPts val="30"/>
              </a:spcBef>
              <a:buFont typeface="Times New Roman"/>
              <a:buAutoNum type="arabicPeriod"/>
            </a:pPr>
            <a:endParaRPr sz="1050">
              <a:latin typeface="Times New Roman"/>
              <a:cs typeface="Times New Roman"/>
            </a:endParaRPr>
          </a:p>
          <a:p>
            <a:pPr marL="237490" lvl="1" indent="-225425">
              <a:lnSpc>
                <a:spcPct val="100000"/>
              </a:lnSpc>
              <a:spcBef>
                <a:spcPts val="5"/>
              </a:spcBef>
              <a:buAutoNum type="arabicPeriod"/>
              <a:tabLst>
                <a:tab pos="238125" algn="l"/>
                <a:tab pos="5162550" algn="l"/>
              </a:tabLst>
            </a:pPr>
            <a:r>
              <a:rPr sz="800" spc="175" dirty="0">
                <a:latin typeface="Times New Roman"/>
                <a:cs typeface="Times New Roman"/>
              </a:rPr>
              <a:t>Hüquqi</a:t>
            </a:r>
            <a:r>
              <a:rPr sz="800" spc="-30" dirty="0">
                <a:latin typeface="Times New Roman"/>
                <a:cs typeface="Times New Roman"/>
              </a:rPr>
              <a:t> </a:t>
            </a:r>
            <a:r>
              <a:rPr sz="800" spc="145" dirty="0">
                <a:latin typeface="Times New Roman"/>
                <a:cs typeface="Times New Roman"/>
              </a:rPr>
              <a:t>şəxsin</a:t>
            </a:r>
            <a:r>
              <a:rPr sz="800" spc="-25" dirty="0">
                <a:latin typeface="Times New Roman"/>
                <a:cs typeface="Times New Roman"/>
              </a:rPr>
              <a:t> </a:t>
            </a:r>
            <a:r>
              <a:rPr sz="800" spc="180" dirty="0">
                <a:latin typeface="Times New Roman"/>
                <a:cs typeface="Times New Roman"/>
              </a:rPr>
              <a:t>tam</a:t>
            </a:r>
            <a:r>
              <a:rPr sz="800" spc="-25" dirty="0">
                <a:latin typeface="Times New Roman"/>
                <a:cs typeface="Times New Roman"/>
              </a:rPr>
              <a:t> </a:t>
            </a:r>
            <a:r>
              <a:rPr sz="800" spc="145" dirty="0">
                <a:latin typeface="Times New Roman"/>
                <a:cs typeface="Times New Roman"/>
              </a:rPr>
              <a:t>adı</a:t>
            </a:r>
            <a:r>
              <a:rPr sz="800" spc="50" dirty="0">
                <a:latin typeface="Times New Roman"/>
                <a:cs typeface="Times New Roman"/>
              </a:rPr>
              <a:t> </a:t>
            </a:r>
            <a:r>
              <a:rPr sz="800" u="sng" spc="90" dirty="0">
                <a:uFill>
                  <a:solidFill>
                    <a:srgbClr val="000000"/>
                  </a:solidFill>
                </a:uFill>
                <a:latin typeface="Times New Roman"/>
                <a:cs typeface="Times New Roman"/>
              </a:rPr>
              <a:t> </a:t>
            </a:r>
            <a:r>
              <a:rPr sz="800" u="sng" dirty="0">
                <a:uFill>
                  <a:solidFill>
                    <a:srgbClr val="000000"/>
                  </a:solidFill>
                </a:uFill>
                <a:latin typeface="Times New Roman"/>
                <a:cs typeface="Times New Roman"/>
              </a:rPr>
              <a:t>	</a:t>
            </a:r>
            <a:endParaRPr sz="800">
              <a:latin typeface="Times New Roman"/>
              <a:cs typeface="Times New Roman"/>
            </a:endParaRPr>
          </a:p>
        </p:txBody>
      </p:sp>
      <p:sp>
        <p:nvSpPr>
          <p:cNvPr id="7" name="object 7"/>
          <p:cNvSpPr txBox="1"/>
          <p:nvPr/>
        </p:nvSpPr>
        <p:spPr>
          <a:xfrm>
            <a:off x="596860" y="3347961"/>
            <a:ext cx="5260975" cy="149860"/>
          </a:xfrm>
          <a:prstGeom prst="rect">
            <a:avLst/>
          </a:prstGeom>
        </p:spPr>
        <p:txBody>
          <a:bodyPr vert="horz" wrap="square" lIns="0" tIns="14605" rIns="0" bIns="0" rtlCol="0">
            <a:spAutoFit/>
          </a:bodyPr>
          <a:lstStyle/>
          <a:p>
            <a:pPr marL="12700">
              <a:lnSpc>
                <a:spcPct val="100000"/>
              </a:lnSpc>
              <a:spcBef>
                <a:spcPts val="115"/>
              </a:spcBef>
              <a:tabLst>
                <a:tab pos="5247640" algn="l"/>
              </a:tabLst>
            </a:pPr>
            <a:r>
              <a:rPr sz="800" spc="65" dirty="0">
                <a:latin typeface="Times New Roman"/>
                <a:cs typeface="Times New Roman"/>
              </a:rPr>
              <a:t>1.2.</a:t>
            </a:r>
            <a:r>
              <a:rPr sz="800" spc="60" dirty="0">
                <a:latin typeface="Times New Roman"/>
                <a:cs typeface="Times New Roman"/>
              </a:rPr>
              <a:t> </a:t>
            </a:r>
            <a:r>
              <a:rPr sz="800" spc="175" dirty="0">
                <a:latin typeface="Times New Roman"/>
                <a:cs typeface="Times New Roman"/>
              </a:rPr>
              <a:t>Hüquqi</a:t>
            </a:r>
            <a:r>
              <a:rPr sz="800" spc="-20" dirty="0">
                <a:latin typeface="Times New Roman"/>
                <a:cs typeface="Times New Roman"/>
              </a:rPr>
              <a:t> </a:t>
            </a:r>
            <a:r>
              <a:rPr sz="800" spc="145" dirty="0">
                <a:latin typeface="Times New Roman"/>
                <a:cs typeface="Times New Roman"/>
              </a:rPr>
              <a:t>şəxsin</a:t>
            </a:r>
            <a:r>
              <a:rPr sz="800" spc="-25" dirty="0">
                <a:latin typeface="Times New Roman"/>
                <a:cs typeface="Times New Roman"/>
              </a:rPr>
              <a:t> </a:t>
            </a:r>
            <a:r>
              <a:rPr sz="800" spc="165" dirty="0">
                <a:latin typeface="Times New Roman"/>
                <a:cs typeface="Times New Roman"/>
              </a:rPr>
              <a:t>hüquqi</a:t>
            </a:r>
            <a:r>
              <a:rPr sz="800" spc="-10" dirty="0">
                <a:latin typeface="Times New Roman"/>
                <a:cs typeface="Times New Roman"/>
              </a:rPr>
              <a:t> </a:t>
            </a:r>
            <a:r>
              <a:rPr sz="800" spc="160" dirty="0">
                <a:latin typeface="Times New Roman"/>
                <a:cs typeface="Times New Roman"/>
              </a:rPr>
              <a:t>ünvanı</a:t>
            </a:r>
            <a:r>
              <a:rPr sz="800" spc="45" dirty="0">
                <a:latin typeface="Times New Roman"/>
                <a:cs typeface="Times New Roman"/>
              </a:rPr>
              <a:t> </a:t>
            </a:r>
            <a:r>
              <a:rPr sz="800" u="sng" spc="90" dirty="0">
                <a:uFill>
                  <a:solidFill>
                    <a:srgbClr val="000000"/>
                  </a:solidFill>
                </a:uFill>
                <a:latin typeface="Times New Roman"/>
                <a:cs typeface="Times New Roman"/>
              </a:rPr>
              <a:t> </a:t>
            </a:r>
            <a:r>
              <a:rPr sz="800" u="sng" dirty="0">
                <a:uFill>
                  <a:solidFill>
                    <a:srgbClr val="000000"/>
                  </a:solidFill>
                </a:uFill>
                <a:latin typeface="Times New Roman"/>
                <a:cs typeface="Times New Roman"/>
              </a:rPr>
              <a:t>	</a:t>
            </a:r>
            <a:endParaRPr sz="800">
              <a:latin typeface="Times New Roman"/>
              <a:cs typeface="Times New Roman"/>
            </a:endParaRPr>
          </a:p>
        </p:txBody>
      </p:sp>
      <p:sp>
        <p:nvSpPr>
          <p:cNvPr id="8" name="object 8"/>
          <p:cNvSpPr txBox="1"/>
          <p:nvPr/>
        </p:nvSpPr>
        <p:spPr>
          <a:xfrm>
            <a:off x="596860" y="3895319"/>
            <a:ext cx="5212080" cy="149860"/>
          </a:xfrm>
          <a:prstGeom prst="rect">
            <a:avLst/>
          </a:prstGeom>
        </p:spPr>
        <p:txBody>
          <a:bodyPr vert="horz" wrap="square" lIns="0" tIns="14605" rIns="0" bIns="0" rtlCol="0">
            <a:spAutoFit/>
          </a:bodyPr>
          <a:lstStyle/>
          <a:p>
            <a:pPr marL="12700">
              <a:lnSpc>
                <a:spcPct val="100000"/>
              </a:lnSpc>
              <a:spcBef>
                <a:spcPts val="115"/>
              </a:spcBef>
              <a:tabLst>
                <a:tab pos="5198745" algn="l"/>
              </a:tabLst>
            </a:pPr>
            <a:r>
              <a:rPr sz="800" spc="65" dirty="0">
                <a:latin typeface="Times New Roman"/>
                <a:cs typeface="Times New Roman"/>
              </a:rPr>
              <a:t>1.3.</a:t>
            </a:r>
            <a:r>
              <a:rPr sz="800" spc="70" dirty="0">
                <a:latin typeface="Times New Roman"/>
                <a:cs typeface="Times New Roman"/>
              </a:rPr>
              <a:t> </a:t>
            </a:r>
            <a:r>
              <a:rPr sz="800" spc="155" dirty="0">
                <a:latin typeface="Times New Roman"/>
                <a:cs typeface="Times New Roman"/>
              </a:rPr>
              <a:t>Hüquqi</a:t>
            </a:r>
            <a:r>
              <a:rPr sz="800" spc="55" dirty="0">
                <a:latin typeface="Times New Roman"/>
                <a:cs typeface="Times New Roman"/>
              </a:rPr>
              <a:t> </a:t>
            </a:r>
            <a:r>
              <a:rPr sz="800" spc="125" dirty="0">
                <a:latin typeface="Times New Roman"/>
                <a:cs typeface="Times New Roman"/>
              </a:rPr>
              <a:t>şəxsin</a:t>
            </a:r>
            <a:r>
              <a:rPr sz="800" spc="-5" dirty="0">
                <a:latin typeface="Times New Roman"/>
                <a:cs typeface="Times New Roman"/>
              </a:rPr>
              <a:t> </a:t>
            </a:r>
            <a:r>
              <a:rPr sz="800" spc="170" dirty="0">
                <a:latin typeface="Times New Roman"/>
                <a:cs typeface="Times New Roman"/>
              </a:rPr>
              <a:t>VÖEN-ni</a:t>
            </a:r>
            <a:r>
              <a:rPr sz="800" spc="35" dirty="0">
                <a:latin typeface="Times New Roman"/>
                <a:cs typeface="Times New Roman"/>
              </a:rPr>
              <a:t> </a:t>
            </a:r>
            <a:r>
              <a:rPr sz="800" u="sng" spc="75" dirty="0">
                <a:uFill>
                  <a:solidFill>
                    <a:srgbClr val="000000"/>
                  </a:solidFill>
                </a:uFill>
                <a:latin typeface="Times New Roman"/>
                <a:cs typeface="Times New Roman"/>
              </a:rPr>
              <a:t> </a:t>
            </a:r>
            <a:r>
              <a:rPr sz="800" u="sng" dirty="0">
                <a:uFill>
                  <a:solidFill>
                    <a:srgbClr val="000000"/>
                  </a:solidFill>
                </a:uFill>
                <a:latin typeface="Times New Roman"/>
                <a:cs typeface="Times New Roman"/>
              </a:rPr>
              <a:t>	</a:t>
            </a:r>
            <a:endParaRPr sz="800">
              <a:latin typeface="Times New Roman"/>
              <a:cs typeface="Times New Roman"/>
            </a:endParaRPr>
          </a:p>
        </p:txBody>
      </p:sp>
      <p:sp>
        <p:nvSpPr>
          <p:cNvPr id="9" name="object 9"/>
          <p:cNvSpPr txBox="1"/>
          <p:nvPr/>
        </p:nvSpPr>
        <p:spPr>
          <a:xfrm>
            <a:off x="596860" y="4445954"/>
            <a:ext cx="5259705" cy="149860"/>
          </a:xfrm>
          <a:prstGeom prst="rect">
            <a:avLst/>
          </a:prstGeom>
        </p:spPr>
        <p:txBody>
          <a:bodyPr vert="horz" wrap="square" lIns="0" tIns="14605" rIns="0" bIns="0" rtlCol="0">
            <a:spAutoFit/>
          </a:bodyPr>
          <a:lstStyle/>
          <a:p>
            <a:pPr marL="12700">
              <a:lnSpc>
                <a:spcPct val="100000"/>
              </a:lnSpc>
              <a:spcBef>
                <a:spcPts val="115"/>
              </a:spcBef>
              <a:tabLst>
                <a:tab pos="5246370" algn="l"/>
              </a:tabLst>
            </a:pPr>
            <a:r>
              <a:rPr sz="800" spc="65" dirty="0">
                <a:latin typeface="Times New Roman"/>
                <a:cs typeface="Times New Roman"/>
              </a:rPr>
              <a:t>1.4.</a:t>
            </a:r>
            <a:r>
              <a:rPr sz="800" spc="25" dirty="0">
                <a:latin typeface="Times New Roman"/>
                <a:cs typeface="Times New Roman"/>
              </a:rPr>
              <a:t> </a:t>
            </a:r>
            <a:r>
              <a:rPr sz="800" spc="145" dirty="0">
                <a:latin typeface="Times New Roman"/>
                <a:cs typeface="Times New Roman"/>
              </a:rPr>
              <a:t>Əlaqə</a:t>
            </a:r>
            <a:r>
              <a:rPr sz="800" spc="15" dirty="0">
                <a:latin typeface="Times New Roman"/>
                <a:cs typeface="Times New Roman"/>
              </a:rPr>
              <a:t> </a:t>
            </a:r>
            <a:r>
              <a:rPr sz="800" spc="125" dirty="0">
                <a:latin typeface="Times New Roman"/>
                <a:cs typeface="Times New Roman"/>
              </a:rPr>
              <a:t>telefonu</a:t>
            </a:r>
            <a:r>
              <a:rPr sz="800" u="sng" spc="125" dirty="0">
                <a:uFill>
                  <a:solidFill>
                    <a:srgbClr val="000000"/>
                  </a:solidFill>
                </a:uFill>
                <a:latin typeface="Times New Roman"/>
                <a:cs typeface="Times New Roman"/>
              </a:rPr>
              <a:t> 	</a:t>
            </a:r>
            <a:endParaRPr sz="800">
              <a:latin typeface="Times New Roman"/>
              <a:cs typeface="Times New Roman"/>
            </a:endParaRPr>
          </a:p>
        </p:txBody>
      </p:sp>
      <p:sp>
        <p:nvSpPr>
          <p:cNvPr id="10" name="object 10"/>
          <p:cNvSpPr txBox="1"/>
          <p:nvPr/>
        </p:nvSpPr>
        <p:spPr>
          <a:xfrm>
            <a:off x="596860" y="4725324"/>
            <a:ext cx="5258435" cy="149860"/>
          </a:xfrm>
          <a:prstGeom prst="rect">
            <a:avLst/>
          </a:prstGeom>
        </p:spPr>
        <p:txBody>
          <a:bodyPr vert="horz" wrap="square" lIns="0" tIns="14605" rIns="0" bIns="0" rtlCol="0">
            <a:spAutoFit/>
          </a:bodyPr>
          <a:lstStyle/>
          <a:p>
            <a:pPr marL="12700">
              <a:lnSpc>
                <a:spcPct val="100000"/>
              </a:lnSpc>
              <a:spcBef>
                <a:spcPts val="115"/>
              </a:spcBef>
              <a:tabLst>
                <a:tab pos="5245100" algn="l"/>
              </a:tabLst>
            </a:pPr>
            <a:r>
              <a:rPr sz="800" spc="65" dirty="0">
                <a:latin typeface="Times New Roman"/>
                <a:cs typeface="Times New Roman"/>
              </a:rPr>
              <a:t>1.5.</a:t>
            </a:r>
            <a:r>
              <a:rPr sz="800" spc="40" dirty="0">
                <a:latin typeface="Times New Roman"/>
                <a:cs typeface="Times New Roman"/>
              </a:rPr>
              <a:t> </a:t>
            </a:r>
            <a:r>
              <a:rPr sz="800" spc="120" dirty="0">
                <a:latin typeface="Times New Roman"/>
                <a:cs typeface="Times New Roman"/>
              </a:rPr>
              <a:t>İnternet</a:t>
            </a:r>
            <a:r>
              <a:rPr sz="800" spc="65" dirty="0">
                <a:latin typeface="Times New Roman"/>
                <a:cs typeface="Times New Roman"/>
              </a:rPr>
              <a:t> </a:t>
            </a:r>
            <a:r>
              <a:rPr sz="800" spc="140" dirty="0">
                <a:latin typeface="Times New Roman"/>
                <a:cs typeface="Times New Roman"/>
              </a:rPr>
              <a:t>ünvanı</a:t>
            </a:r>
            <a:r>
              <a:rPr sz="800" spc="70" dirty="0">
                <a:latin typeface="Times New Roman"/>
                <a:cs typeface="Times New Roman"/>
              </a:rPr>
              <a:t> </a:t>
            </a:r>
            <a:r>
              <a:rPr sz="800" spc="120" dirty="0">
                <a:latin typeface="Times New Roman"/>
                <a:cs typeface="Times New Roman"/>
              </a:rPr>
              <a:t>(vebsaytı)</a:t>
            </a:r>
            <a:r>
              <a:rPr sz="800" spc="75" dirty="0">
                <a:latin typeface="Times New Roman"/>
                <a:cs typeface="Times New Roman"/>
              </a:rPr>
              <a:t> </a:t>
            </a:r>
            <a:r>
              <a:rPr sz="800" spc="125" dirty="0">
                <a:latin typeface="Times New Roman"/>
                <a:cs typeface="Times New Roman"/>
              </a:rPr>
              <a:t>(əgər</a:t>
            </a:r>
            <a:r>
              <a:rPr sz="800" spc="-50" dirty="0">
                <a:latin typeface="Times New Roman"/>
                <a:cs typeface="Times New Roman"/>
              </a:rPr>
              <a:t> </a:t>
            </a:r>
            <a:r>
              <a:rPr sz="800" spc="125" dirty="0">
                <a:latin typeface="Times New Roman"/>
                <a:cs typeface="Times New Roman"/>
              </a:rPr>
              <a:t>varsa)</a:t>
            </a:r>
            <a:r>
              <a:rPr sz="800" spc="5" dirty="0">
                <a:latin typeface="Times New Roman"/>
                <a:cs typeface="Times New Roman"/>
              </a:rPr>
              <a:t> </a:t>
            </a:r>
            <a:r>
              <a:rPr sz="800" u="sng" spc="75" dirty="0">
                <a:uFill>
                  <a:solidFill>
                    <a:srgbClr val="000000"/>
                  </a:solidFill>
                </a:uFill>
                <a:latin typeface="Times New Roman"/>
                <a:cs typeface="Times New Roman"/>
              </a:rPr>
              <a:t> </a:t>
            </a:r>
            <a:r>
              <a:rPr sz="800" u="sng" dirty="0">
                <a:uFill>
                  <a:solidFill>
                    <a:srgbClr val="000000"/>
                  </a:solidFill>
                </a:uFill>
                <a:latin typeface="Times New Roman"/>
                <a:cs typeface="Times New Roman"/>
              </a:rPr>
              <a:t>	</a:t>
            </a:r>
            <a:endParaRPr sz="800">
              <a:latin typeface="Times New Roman"/>
              <a:cs typeface="Times New Roman"/>
            </a:endParaRPr>
          </a:p>
        </p:txBody>
      </p:sp>
      <p:sp>
        <p:nvSpPr>
          <p:cNvPr id="11" name="object 11"/>
          <p:cNvSpPr txBox="1"/>
          <p:nvPr/>
        </p:nvSpPr>
        <p:spPr>
          <a:xfrm>
            <a:off x="596860" y="5004694"/>
            <a:ext cx="5237480" cy="149860"/>
          </a:xfrm>
          <a:prstGeom prst="rect">
            <a:avLst/>
          </a:prstGeom>
        </p:spPr>
        <p:txBody>
          <a:bodyPr vert="horz" wrap="square" lIns="0" tIns="14605" rIns="0" bIns="0" rtlCol="0">
            <a:spAutoFit/>
          </a:bodyPr>
          <a:lstStyle/>
          <a:p>
            <a:pPr marL="12700">
              <a:lnSpc>
                <a:spcPct val="100000"/>
              </a:lnSpc>
              <a:spcBef>
                <a:spcPts val="115"/>
              </a:spcBef>
              <a:tabLst>
                <a:tab pos="5224145" algn="l"/>
              </a:tabLst>
            </a:pPr>
            <a:r>
              <a:rPr sz="800" spc="65" dirty="0">
                <a:latin typeface="Times New Roman"/>
                <a:cs typeface="Times New Roman"/>
              </a:rPr>
              <a:t>1.6.</a:t>
            </a:r>
            <a:r>
              <a:rPr sz="800" spc="75" dirty="0">
                <a:latin typeface="Times New Roman"/>
                <a:cs typeface="Times New Roman"/>
              </a:rPr>
              <a:t> </a:t>
            </a:r>
            <a:r>
              <a:rPr sz="800" spc="130" dirty="0">
                <a:latin typeface="Times New Roman"/>
                <a:cs typeface="Times New Roman"/>
              </a:rPr>
              <a:t>Elektron</a:t>
            </a:r>
            <a:r>
              <a:rPr sz="800" spc="70" dirty="0">
                <a:latin typeface="Times New Roman"/>
                <a:cs typeface="Times New Roman"/>
              </a:rPr>
              <a:t> </a:t>
            </a:r>
            <a:r>
              <a:rPr sz="800" spc="135" dirty="0">
                <a:latin typeface="Times New Roman"/>
                <a:cs typeface="Times New Roman"/>
              </a:rPr>
              <a:t>poçtu</a:t>
            </a:r>
            <a:r>
              <a:rPr sz="800" spc="70" dirty="0">
                <a:latin typeface="Times New Roman"/>
                <a:cs typeface="Times New Roman"/>
              </a:rPr>
              <a:t> </a:t>
            </a:r>
            <a:r>
              <a:rPr sz="800" spc="125" dirty="0">
                <a:latin typeface="Times New Roman"/>
                <a:cs typeface="Times New Roman"/>
              </a:rPr>
              <a:t>(əgər</a:t>
            </a:r>
            <a:r>
              <a:rPr sz="800" spc="65" dirty="0">
                <a:latin typeface="Times New Roman"/>
                <a:cs typeface="Times New Roman"/>
              </a:rPr>
              <a:t> </a:t>
            </a:r>
            <a:r>
              <a:rPr sz="800" spc="125" dirty="0">
                <a:latin typeface="Times New Roman"/>
                <a:cs typeface="Times New Roman"/>
              </a:rPr>
              <a:t>varsa)</a:t>
            </a:r>
            <a:r>
              <a:rPr sz="800" spc="60" dirty="0">
                <a:latin typeface="Times New Roman"/>
                <a:cs typeface="Times New Roman"/>
              </a:rPr>
              <a:t> </a:t>
            </a:r>
            <a:r>
              <a:rPr sz="800" u="sng" spc="75" dirty="0">
                <a:uFill>
                  <a:solidFill>
                    <a:srgbClr val="000000"/>
                  </a:solidFill>
                </a:uFill>
                <a:latin typeface="Times New Roman"/>
                <a:cs typeface="Times New Roman"/>
              </a:rPr>
              <a:t> </a:t>
            </a:r>
            <a:r>
              <a:rPr sz="800" u="sng" dirty="0">
                <a:uFill>
                  <a:solidFill>
                    <a:srgbClr val="000000"/>
                  </a:solidFill>
                </a:uFill>
                <a:latin typeface="Times New Roman"/>
                <a:cs typeface="Times New Roman"/>
              </a:rPr>
              <a:t>	</a:t>
            </a:r>
            <a:endParaRPr sz="800">
              <a:latin typeface="Times New Roman"/>
              <a:cs typeface="Times New Roman"/>
            </a:endParaRPr>
          </a:p>
        </p:txBody>
      </p:sp>
      <p:sp>
        <p:nvSpPr>
          <p:cNvPr id="12" name="object 12"/>
          <p:cNvSpPr txBox="1"/>
          <p:nvPr/>
        </p:nvSpPr>
        <p:spPr>
          <a:xfrm>
            <a:off x="596860" y="5215773"/>
            <a:ext cx="5259705" cy="1174750"/>
          </a:xfrm>
          <a:prstGeom prst="rect">
            <a:avLst/>
          </a:prstGeom>
        </p:spPr>
        <p:txBody>
          <a:bodyPr vert="horz" wrap="square" lIns="0" tIns="81915" rIns="0" bIns="0" rtlCol="0">
            <a:spAutoFit/>
          </a:bodyPr>
          <a:lstStyle/>
          <a:p>
            <a:pPr marL="237490" lvl="1" indent="-225425">
              <a:lnSpc>
                <a:spcPct val="100000"/>
              </a:lnSpc>
              <a:spcBef>
                <a:spcPts val="645"/>
              </a:spcBef>
              <a:buAutoNum type="arabicPeriod" startAt="7"/>
              <a:tabLst>
                <a:tab pos="238125" algn="l"/>
              </a:tabLst>
            </a:pPr>
            <a:r>
              <a:rPr sz="800" spc="155" dirty="0">
                <a:latin typeface="Times New Roman"/>
                <a:cs typeface="Times New Roman"/>
              </a:rPr>
              <a:t>Hüquqi</a:t>
            </a:r>
            <a:r>
              <a:rPr sz="800" spc="60" dirty="0">
                <a:latin typeface="Times New Roman"/>
                <a:cs typeface="Times New Roman"/>
              </a:rPr>
              <a:t> </a:t>
            </a:r>
            <a:r>
              <a:rPr sz="800" spc="125" dirty="0">
                <a:latin typeface="Times New Roman"/>
                <a:cs typeface="Times New Roman"/>
              </a:rPr>
              <a:t>şəxsin</a:t>
            </a:r>
            <a:r>
              <a:rPr sz="800" spc="75" dirty="0">
                <a:latin typeface="Times New Roman"/>
                <a:cs typeface="Times New Roman"/>
              </a:rPr>
              <a:t> </a:t>
            </a:r>
            <a:r>
              <a:rPr sz="800" spc="140" dirty="0">
                <a:latin typeface="Times New Roman"/>
                <a:cs typeface="Times New Roman"/>
              </a:rPr>
              <a:t>qanuni</a:t>
            </a:r>
            <a:r>
              <a:rPr sz="800" spc="-5" dirty="0">
                <a:latin typeface="Times New Roman"/>
                <a:cs typeface="Times New Roman"/>
              </a:rPr>
              <a:t> </a:t>
            </a:r>
            <a:r>
              <a:rPr sz="800" spc="114" dirty="0">
                <a:latin typeface="Times New Roman"/>
                <a:cs typeface="Times New Roman"/>
              </a:rPr>
              <a:t>təmsilçisinin:</a:t>
            </a:r>
            <a:endParaRPr sz="800">
              <a:latin typeface="Times New Roman"/>
              <a:cs typeface="Times New Roman"/>
            </a:endParaRPr>
          </a:p>
          <a:p>
            <a:pPr marL="332740" lvl="2" indent="-320675">
              <a:lnSpc>
                <a:spcPct val="100000"/>
              </a:lnSpc>
              <a:spcBef>
                <a:spcPts val="545"/>
              </a:spcBef>
              <a:buAutoNum type="arabicPeriod"/>
              <a:tabLst>
                <a:tab pos="333375" algn="l"/>
                <a:tab pos="5246370" algn="l"/>
              </a:tabLst>
            </a:pPr>
            <a:r>
              <a:rPr sz="800" spc="120" dirty="0">
                <a:latin typeface="Times New Roman"/>
                <a:cs typeface="Times New Roman"/>
              </a:rPr>
              <a:t>soyadı,</a:t>
            </a:r>
            <a:r>
              <a:rPr sz="800" spc="55" dirty="0">
                <a:latin typeface="Times New Roman"/>
                <a:cs typeface="Times New Roman"/>
              </a:rPr>
              <a:t> </a:t>
            </a:r>
            <a:r>
              <a:rPr sz="800" spc="114" dirty="0">
                <a:latin typeface="Times New Roman"/>
                <a:cs typeface="Times New Roman"/>
              </a:rPr>
              <a:t>adı,</a:t>
            </a:r>
            <a:r>
              <a:rPr sz="800" spc="70" dirty="0">
                <a:latin typeface="Times New Roman"/>
                <a:cs typeface="Times New Roman"/>
              </a:rPr>
              <a:t> </a:t>
            </a:r>
            <a:r>
              <a:rPr sz="800" spc="114" dirty="0">
                <a:latin typeface="Times New Roman"/>
                <a:cs typeface="Times New Roman"/>
              </a:rPr>
              <a:t>atasının</a:t>
            </a:r>
            <a:r>
              <a:rPr sz="800" spc="145" dirty="0">
                <a:latin typeface="Times New Roman"/>
                <a:cs typeface="Times New Roman"/>
              </a:rPr>
              <a:t> </a:t>
            </a:r>
            <a:r>
              <a:rPr sz="800" spc="130" dirty="0">
                <a:latin typeface="Times New Roman"/>
                <a:cs typeface="Times New Roman"/>
              </a:rPr>
              <a:t>adı</a:t>
            </a:r>
            <a:r>
              <a:rPr sz="800" spc="35" dirty="0">
                <a:latin typeface="Times New Roman"/>
                <a:cs typeface="Times New Roman"/>
              </a:rPr>
              <a:t> </a:t>
            </a:r>
            <a:r>
              <a:rPr sz="800" u="sng" spc="75" dirty="0">
                <a:uFill>
                  <a:solidFill>
                    <a:srgbClr val="000000"/>
                  </a:solidFill>
                </a:uFill>
                <a:latin typeface="Times New Roman"/>
                <a:cs typeface="Times New Roman"/>
              </a:rPr>
              <a:t> </a:t>
            </a:r>
            <a:r>
              <a:rPr sz="800" u="sng" dirty="0">
                <a:uFill>
                  <a:solidFill>
                    <a:srgbClr val="000000"/>
                  </a:solidFill>
                </a:uFill>
                <a:latin typeface="Times New Roman"/>
                <a:cs typeface="Times New Roman"/>
              </a:rPr>
              <a:t>	</a:t>
            </a:r>
            <a:endParaRPr sz="800">
              <a:latin typeface="Times New Roman"/>
              <a:cs typeface="Times New Roman"/>
            </a:endParaRPr>
          </a:p>
          <a:p>
            <a:pPr marL="334010" lvl="2" indent="-321945">
              <a:lnSpc>
                <a:spcPct val="100000"/>
              </a:lnSpc>
              <a:spcBef>
                <a:spcPts val="550"/>
              </a:spcBef>
              <a:buAutoNum type="arabicPeriod"/>
              <a:tabLst>
                <a:tab pos="334645" algn="l"/>
                <a:tab pos="5205095" algn="l"/>
              </a:tabLst>
            </a:pPr>
            <a:r>
              <a:rPr sz="800" spc="160" dirty="0">
                <a:latin typeface="Times New Roman"/>
                <a:cs typeface="Times New Roman"/>
              </a:rPr>
              <a:t>ünvanı</a:t>
            </a:r>
            <a:r>
              <a:rPr sz="800" spc="30" dirty="0">
                <a:latin typeface="Times New Roman"/>
                <a:cs typeface="Times New Roman"/>
              </a:rPr>
              <a:t> </a:t>
            </a:r>
            <a:r>
              <a:rPr sz="800" u="sng" spc="90" dirty="0">
                <a:uFill>
                  <a:solidFill>
                    <a:srgbClr val="000000"/>
                  </a:solidFill>
                </a:uFill>
                <a:latin typeface="Times New Roman"/>
                <a:cs typeface="Times New Roman"/>
              </a:rPr>
              <a:t> </a:t>
            </a:r>
            <a:r>
              <a:rPr sz="800" u="sng" dirty="0">
                <a:uFill>
                  <a:solidFill>
                    <a:srgbClr val="000000"/>
                  </a:solidFill>
                </a:uFill>
                <a:latin typeface="Times New Roman"/>
                <a:cs typeface="Times New Roman"/>
              </a:rPr>
              <a:t>	</a:t>
            </a:r>
            <a:endParaRPr sz="800">
              <a:latin typeface="Times New Roman"/>
              <a:cs typeface="Times New Roman"/>
            </a:endParaRPr>
          </a:p>
          <a:p>
            <a:pPr marL="334010" lvl="2" indent="-321945">
              <a:lnSpc>
                <a:spcPct val="100000"/>
              </a:lnSpc>
              <a:spcBef>
                <a:spcPts val="545"/>
              </a:spcBef>
              <a:buAutoNum type="arabicPeriod"/>
              <a:tabLst>
                <a:tab pos="334645" algn="l"/>
                <a:tab pos="5216525" algn="l"/>
              </a:tabLst>
            </a:pPr>
            <a:r>
              <a:rPr sz="800" spc="130" dirty="0">
                <a:latin typeface="Times New Roman"/>
                <a:cs typeface="Times New Roman"/>
              </a:rPr>
              <a:t>əlaqə</a:t>
            </a:r>
            <a:r>
              <a:rPr sz="800" spc="10" dirty="0">
                <a:latin typeface="Times New Roman"/>
                <a:cs typeface="Times New Roman"/>
              </a:rPr>
              <a:t> </a:t>
            </a:r>
            <a:r>
              <a:rPr sz="800" spc="125" dirty="0">
                <a:latin typeface="Times New Roman"/>
                <a:cs typeface="Times New Roman"/>
              </a:rPr>
              <a:t>telefonu</a:t>
            </a:r>
            <a:r>
              <a:rPr sz="800" spc="55" dirty="0">
                <a:latin typeface="Times New Roman"/>
                <a:cs typeface="Times New Roman"/>
              </a:rPr>
              <a:t> </a:t>
            </a:r>
            <a:r>
              <a:rPr sz="800" u="sng" spc="75" dirty="0">
                <a:uFill>
                  <a:solidFill>
                    <a:srgbClr val="000000"/>
                  </a:solidFill>
                </a:uFill>
                <a:latin typeface="Times New Roman"/>
                <a:cs typeface="Times New Roman"/>
              </a:rPr>
              <a:t> </a:t>
            </a:r>
            <a:r>
              <a:rPr sz="800" u="sng" dirty="0">
                <a:uFill>
                  <a:solidFill>
                    <a:srgbClr val="000000"/>
                  </a:solidFill>
                </a:uFill>
                <a:latin typeface="Times New Roman"/>
                <a:cs typeface="Times New Roman"/>
              </a:rPr>
              <a:t>	</a:t>
            </a:r>
            <a:endParaRPr sz="800">
              <a:latin typeface="Times New Roman"/>
              <a:cs typeface="Times New Roman"/>
            </a:endParaRPr>
          </a:p>
          <a:p>
            <a:pPr marL="334010" lvl="2" indent="-321945">
              <a:lnSpc>
                <a:spcPct val="100000"/>
              </a:lnSpc>
              <a:spcBef>
                <a:spcPts val="550"/>
              </a:spcBef>
              <a:buAutoNum type="arabicPeriod"/>
              <a:tabLst>
                <a:tab pos="334645" algn="l"/>
                <a:tab pos="5240655" algn="l"/>
              </a:tabLst>
            </a:pPr>
            <a:r>
              <a:rPr sz="800" spc="125" dirty="0">
                <a:latin typeface="Times New Roman"/>
                <a:cs typeface="Times New Roman"/>
              </a:rPr>
              <a:t>elektron</a:t>
            </a:r>
            <a:r>
              <a:rPr sz="800" spc="60" dirty="0">
                <a:latin typeface="Times New Roman"/>
                <a:cs typeface="Times New Roman"/>
              </a:rPr>
              <a:t> </a:t>
            </a:r>
            <a:r>
              <a:rPr sz="800" spc="135" dirty="0">
                <a:latin typeface="Times New Roman"/>
                <a:cs typeface="Times New Roman"/>
              </a:rPr>
              <a:t>poçtu</a:t>
            </a:r>
            <a:r>
              <a:rPr sz="800" spc="70" dirty="0">
                <a:latin typeface="Times New Roman"/>
                <a:cs typeface="Times New Roman"/>
              </a:rPr>
              <a:t> </a:t>
            </a:r>
            <a:r>
              <a:rPr sz="800" spc="125" dirty="0">
                <a:latin typeface="Times New Roman"/>
                <a:cs typeface="Times New Roman"/>
              </a:rPr>
              <a:t>(əgər</a:t>
            </a:r>
            <a:r>
              <a:rPr sz="800" spc="114" dirty="0">
                <a:latin typeface="Times New Roman"/>
                <a:cs typeface="Times New Roman"/>
              </a:rPr>
              <a:t> </a:t>
            </a:r>
            <a:r>
              <a:rPr sz="800" spc="125" dirty="0">
                <a:latin typeface="Times New Roman"/>
                <a:cs typeface="Times New Roman"/>
              </a:rPr>
              <a:t>varsa)</a:t>
            </a:r>
            <a:r>
              <a:rPr sz="800" spc="60" dirty="0">
                <a:latin typeface="Times New Roman"/>
                <a:cs typeface="Times New Roman"/>
              </a:rPr>
              <a:t> </a:t>
            </a:r>
            <a:r>
              <a:rPr sz="800" u="sng" spc="75" dirty="0">
                <a:uFill>
                  <a:solidFill>
                    <a:srgbClr val="000000"/>
                  </a:solidFill>
                </a:uFill>
                <a:latin typeface="Times New Roman"/>
                <a:cs typeface="Times New Roman"/>
              </a:rPr>
              <a:t> </a:t>
            </a:r>
            <a:r>
              <a:rPr sz="800" u="sng" dirty="0">
                <a:uFill>
                  <a:solidFill>
                    <a:srgbClr val="000000"/>
                  </a:solidFill>
                </a:uFill>
                <a:latin typeface="Times New Roman"/>
                <a:cs typeface="Times New Roman"/>
              </a:rPr>
              <a:t>	</a:t>
            </a:r>
            <a:endParaRPr sz="800">
              <a:latin typeface="Times New Roman"/>
              <a:cs typeface="Times New Roman"/>
            </a:endParaRPr>
          </a:p>
          <a:p>
            <a:pPr marL="334010" lvl="2" indent="-321945">
              <a:lnSpc>
                <a:spcPct val="100000"/>
              </a:lnSpc>
              <a:spcBef>
                <a:spcPts val="545"/>
              </a:spcBef>
              <a:buAutoNum type="arabicPeriod"/>
              <a:tabLst>
                <a:tab pos="334645" algn="l"/>
                <a:tab pos="5233670" algn="l"/>
              </a:tabLst>
            </a:pPr>
            <a:r>
              <a:rPr sz="800" spc="120" dirty="0">
                <a:latin typeface="Times New Roman"/>
                <a:cs typeface="Times New Roman"/>
              </a:rPr>
              <a:t>eti</a:t>
            </a:r>
            <a:r>
              <a:rPr sz="800" spc="175" dirty="0">
                <a:latin typeface="Times New Roman"/>
                <a:cs typeface="Times New Roman"/>
              </a:rPr>
              <a:t>b</a:t>
            </a:r>
            <a:r>
              <a:rPr sz="800" spc="160" dirty="0">
                <a:latin typeface="Times New Roman"/>
                <a:cs typeface="Times New Roman"/>
              </a:rPr>
              <a:t>a</a:t>
            </a:r>
            <a:r>
              <a:rPr sz="800" spc="145" dirty="0">
                <a:latin typeface="Times New Roman"/>
                <a:cs typeface="Times New Roman"/>
              </a:rPr>
              <a:t>rn</a:t>
            </a:r>
            <a:r>
              <a:rPr sz="800" spc="165" dirty="0">
                <a:latin typeface="Times New Roman"/>
                <a:cs typeface="Times New Roman"/>
              </a:rPr>
              <a:t>a</a:t>
            </a:r>
            <a:r>
              <a:rPr sz="800" spc="275" dirty="0">
                <a:latin typeface="Times New Roman"/>
                <a:cs typeface="Times New Roman"/>
              </a:rPr>
              <a:t>m</a:t>
            </a:r>
            <a:r>
              <a:rPr sz="800" spc="160" dirty="0">
                <a:latin typeface="Times New Roman"/>
                <a:cs typeface="Times New Roman"/>
              </a:rPr>
              <a:t>ə</a:t>
            </a:r>
            <a:r>
              <a:rPr sz="800" spc="-80" dirty="0">
                <a:latin typeface="Times New Roman"/>
                <a:cs typeface="Times New Roman"/>
              </a:rPr>
              <a:t> </a:t>
            </a:r>
            <a:r>
              <a:rPr sz="800" spc="175" dirty="0">
                <a:latin typeface="Times New Roman"/>
                <a:cs typeface="Times New Roman"/>
              </a:rPr>
              <a:t>h</a:t>
            </a:r>
            <a:r>
              <a:rPr sz="800" spc="170" dirty="0">
                <a:latin typeface="Times New Roman"/>
                <a:cs typeface="Times New Roman"/>
              </a:rPr>
              <a:t>aq</a:t>
            </a:r>
            <a:r>
              <a:rPr sz="800" spc="175" dirty="0">
                <a:latin typeface="Times New Roman"/>
                <a:cs typeface="Times New Roman"/>
              </a:rPr>
              <a:t>q</a:t>
            </a:r>
            <a:r>
              <a:rPr sz="800" spc="140" dirty="0">
                <a:latin typeface="Times New Roman"/>
                <a:cs typeface="Times New Roman"/>
              </a:rPr>
              <a:t>ın</a:t>
            </a:r>
            <a:r>
              <a:rPr sz="800" spc="175" dirty="0">
                <a:latin typeface="Times New Roman"/>
                <a:cs typeface="Times New Roman"/>
              </a:rPr>
              <a:t>d</a:t>
            </a:r>
            <a:r>
              <a:rPr sz="800" spc="160" dirty="0">
                <a:latin typeface="Times New Roman"/>
                <a:cs typeface="Times New Roman"/>
              </a:rPr>
              <a:t>a</a:t>
            </a:r>
            <a:r>
              <a:rPr sz="800" spc="-70" dirty="0">
                <a:latin typeface="Times New Roman"/>
                <a:cs typeface="Times New Roman"/>
              </a:rPr>
              <a:t> </a:t>
            </a:r>
            <a:r>
              <a:rPr sz="800" spc="275" dirty="0">
                <a:latin typeface="Times New Roman"/>
                <a:cs typeface="Times New Roman"/>
              </a:rPr>
              <a:t>m</a:t>
            </a:r>
            <a:r>
              <a:rPr sz="800" spc="130" dirty="0">
                <a:latin typeface="Times New Roman"/>
                <a:cs typeface="Times New Roman"/>
              </a:rPr>
              <a:t>əl</a:t>
            </a:r>
            <a:r>
              <a:rPr sz="800" spc="170" dirty="0">
                <a:latin typeface="Times New Roman"/>
                <a:cs typeface="Times New Roman"/>
              </a:rPr>
              <a:t>u</a:t>
            </a:r>
            <a:r>
              <a:rPr sz="800" spc="275" dirty="0">
                <a:latin typeface="Times New Roman"/>
                <a:cs typeface="Times New Roman"/>
              </a:rPr>
              <a:t>m</a:t>
            </a:r>
            <a:r>
              <a:rPr sz="800" spc="120" dirty="0">
                <a:latin typeface="Times New Roman"/>
                <a:cs typeface="Times New Roman"/>
              </a:rPr>
              <a:t>atl</a:t>
            </a:r>
            <a:r>
              <a:rPr sz="800" spc="165" dirty="0">
                <a:latin typeface="Times New Roman"/>
                <a:cs typeface="Times New Roman"/>
              </a:rPr>
              <a:t>a</a:t>
            </a:r>
            <a:r>
              <a:rPr sz="800" spc="120" dirty="0">
                <a:latin typeface="Times New Roman"/>
                <a:cs typeface="Times New Roman"/>
              </a:rPr>
              <a:t>r</a:t>
            </a:r>
            <a:r>
              <a:rPr sz="800" spc="50" dirty="0">
                <a:latin typeface="Times New Roman"/>
                <a:cs typeface="Times New Roman"/>
              </a:rPr>
              <a:t> </a:t>
            </a:r>
            <a:r>
              <a:rPr sz="800" u="sng" spc="90" dirty="0">
                <a:uFill>
                  <a:solidFill>
                    <a:srgbClr val="000000"/>
                  </a:solidFill>
                </a:uFill>
                <a:latin typeface="Times New Roman"/>
                <a:cs typeface="Times New Roman"/>
              </a:rPr>
              <a:t> </a:t>
            </a:r>
            <a:r>
              <a:rPr sz="800" u="sng" dirty="0">
                <a:uFill>
                  <a:solidFill>
                    <a:srgbClr val="000000"/>
                  </a:solidFill>
                </a:uFill>
                <a:latin typeface="Times New Roman"/>
                <a:cs typeface="Times New Roman"/>
              </a:rPr>
              <a:t>	</a:t>
            </a:r>
            <a:endParaRPr sz="800">
              <a:latin typeface="Times New Roman"/>
              <a:cs typeface="Times New Roman"/>
            </a:endParaRPr>
          </a:p>
        </p:txBody>
      </p:sp>
      <p:sp>
        <p:nvSpPr>
          <p:cNvPr id="13" name="object 13"/>
          <p:cNvSpPr/>
          <p:nvPr/>
        </p:nvSpPr>
        <p:spPr>
          <a:xfrm>
            <a:off x="1265452" y="1688148"/>
            <a:ext cx="3858260" cy="0"/>
          </a:xfrm>
          <a:custGeom>
            <a:avLst/>
            <a:gdLst/>
            <a:ahLst/>
            <a:cxnLst/>
            <a:rect l="l" t="t" r="r" b="b"/>
            <a:pathLst>
              <a:path w="3858260">
                <a:moveTo>
                  <a:pt x="0" y="0"/>
                </a:moveTo>
                <a:lnTo>
                  <a:pt x="3858186" y="0"/>
                </a:lnTo>
              </a:path>
            </a:pathLst>
          </a:custGeom>
          <a:ln w="6208">
            <a:solidFill>
              <a:srgbClr val="000000"/>
            </a:solidFill>
          </a:ln>
        </p:spPr>
        <p:txBody>
          <a:bodyPr wrap="square" lIns="0" tIns="0" rIns="0" bIns="0" rtlCol="0"/>
          <a:lstStyle/>
          <a:p>
            <a:endParaRPr/>
          </a:p>
        </p:txBody>
      </p:sp>
      <p:sp>
        <p:nvSpPr>
          <p:cNvPr id="14" name="object 14"/>
          <p:cNvSpPr/>
          <p:nvPr/>
        </p:nvSpPr>
        <p:spPr>
          <a:xfrm>
            <a:off x="609560" y="3213302"/>
            <a:ext cx="5144770" cy="0"/>
          </a:xfrm>
          <a:custGeom>
            <a:avLst/>
            <a:gdLst/>
            <a:ahLst/>
            <a:cxnLst/>
            <a:rect l="l" t="t" r="r" b="b"/>
            <a:pathLst>
              <a:path w="5144770">
                <a:moveTo>
                  <a:pt x="0" y="0"/>
                </a:moveTo>
                <a:lnTo>
                  <a:pt x="5144248" y="0"/>
                </a:lnTo>
              </a:path>
            </a:pathLst>
          </a:custGeom>
          <a:ln w="6208">
            <a:solidFill>
              <a:srgbClr val="000000"/>
            </a:solidFill>
          </a:ln>
        </p:spPr>
        <p:txBody>
          <a:bodyPr wrap="square" lIns="0" tIns="0" rIns="0" bIns="0" rtlCol="0"/>
          <a:lstStyle/>
          <a:p>
            <a:endParaRPr/>
          </a:p>
        </p:txBody>
      </p:sp>
      <p:sp>
        <p:nvSpPr>
          <p:cNvPr id="15" name="object 15"/>
          <p:cNvSpPr/>
          <p:nvPr/>
        </p:nvSpPr>
        <p:spPr>
          <a:xfrm>
            <a:off x="609560" y="3758591"/>
            <a:ext cx="5144770" cy="0"/>
          </a:xfrm>
          <a:custGeom>
            <a:avLst/>
            <a:gdLst/>
            <a:ahLst/>
            <a:cxnLst/>
            <a:rect l="l" t="t" r="r" b="b"/>
            <a:pathLst>
              <a:path w="5144770">
                <a:moveTo>
                  <a:pt x="0" y="0"/>
                </a:moveTo>
                <a:lnTo>
                  <a:pt x="5144248" y="0"/>
                </a:lnTo>
              </a:path>
            </a:pathLst>
          </a:custGeom>
          <a:ln w="6208">
            <a:solidFill>
              <a:srgbClr val="000000"/>
            </a:solidFill>
          </a:ln>
        </p:spPr>
        <p:txBody>
          <a:bodyPr wrap="square" lIns="0" tIns="0" rIns="0" bIns="0" rtlCol="0"/>
          <a:lstStyle/>
          <a:p>
            <a:endParaRPr/>
          </a:p>
        </p:txBody>
      </p:sp>
      <p:sp>
        <p:nvSpPr>
          <p:cNvPr id="16" name="object 16"/>
          <p:cNvSpPr/>
          <p:nvPr/>
        </p:nvSpPr>
        <p:spPr>
          <a:xfrm>
            <a:off x="609560" y="4306984"/>
            <a:ext cx="5145405" cy="0"/>
          </a:xfrm>
          <a:custGeom>
            <a:avLst/>
            <a:gdLst/>
            <a:ahLst/>
            <a:cxnLst/>
            <a:rect l="l" t="t" r="r" b="b"/>
            <a:pathLst>
              <a:path w="5145405">
                <a:moveTo>
                  <a:pt x="0" y="0"/>
                </a:moveTo>
                <a:lnTo>
                  <a:pt x="5144784" y="0"/>
                </a:lnTo>
              </a:path>
            </a:pathLst>
          </a:custGeom>
          <a:ln w="6208">
            <a:solidFill>
              <a:srgbClr val="000000"/>
            </a:solidFill>
          </a:ln>
        </p:spPr>
        <p:txBody>
          <a:bodyPr wrap="square" lIns="0" tIns="0" rIns="0" bIns="0" rtlCol="0"/>
          <a:lstStyle/>
          <a:p>
            <a:endParaRPr/>
          </a:p>
        </p:txBody>
      </p:sp>
      <p:sp>
        <p:nvSpPr>
          <p:cNvPr id="17" name="object 17"/>
          <p:cNvSpPr/>
          <p:nvPr/>
        </p:nvSpPr>
        <p:spPr>
          <a:xfrm>
            <a:off x="609560" y="6563664"/>
            <a:ext cx="5144770" cy="0"/>
          </a:xfrm>
          <a:custGeom>
            <a:avLst/>
            <a:gdLst/>
            <a:ahLst/>
            <a:cxnLst/>
            <a:rect l="l" t="t" r="r" b="b"/>
            <a:pathLst>
              <a:path w="5144770">
                <a:moveTo>
                  <a:pt x="0" y="0"/>
                </a:moveTo>
                <a:lnTo>
                  <a:pt x="5144248" y="0"/>
                </a:lnTo>
              </a:path>
            </a:pathLst>
          </a:custGeom>
          <a:ln w="6208">
            <a:solidFill>
              <a:srgbClr val="000000"/>
            </a:solidFill>
          </a:ln>
        </p:spPr>
        <p:txBody>
          <a:bodyPr wrap="square" lIns="0" tIns="0" rIns="0" bIns="0" rtlCol="0"/>
          <a:lstStyle/>
          <a:p>
            <a:endParaRPr/>
          </a:p>
        </p:txBody>
      </p:sp>
      <p:sp>
        <p:nvSpPr>
          <p:cNvPr id="18" name="object 18"/>
          <p:cNvSpPr txBox="1"/>
          <p:nvPr/>
        </p:nvSpPr>
        <p:spPr>
          <a:xfrm>
            <a:off x="6798275" y="291597"/>
            <a:ext cx="4869815" cy="156845"/>
          </a:xfrm>
          <a:prstGeom prst="rect">
            <a:avLst/>
          </a:prstGeom>
        </p:spPr>
        <p:txBody>
          <a:bodyPr vert="horz" wrap="square" lIns="0" tIns="13970" rIns="0" bIns="0" rtlCol="0">
            <a:spAutoFit/>
          </a:bodyPr>
          <a:lstStyle/>
          <a:p>
            <a:pPr marL="12700">
              <a:lnSpc>
                <a:spcPct val="100000"/>
              </a:lnSpc>
              <a:spcBef>
                <a:spcPts val="110"/>
              </a:spcBef>
              <a:tabLst>
                <a:tab pos="4855845" algn="l"/>
              </a:tabLst>
            </a:pPr>
            <a:r>
              <a:rPr sz="850" spc="90" dirty="0">
                <a:latin typeface="Times New Roman"/>
                <a:cs typeface="Times New Roman"/>
              </a:rPr>
              <a:t>1</a:t>
            </a:r>
            <a:r>
              <a:rPr sz="850" spc="35" dirty="0">
                <a:latin typeface="Times New Roman"/>
                <a:cs typeface="Times New Roman"/>
              </a:rPr>
              <a:t>.</a:t>
            </a:r>
            <a:r>
              <a:rPr sz="850" spc="65" dirty="0">
                <a:latin typeface="Times New Roman"/>
                <a:cs typeface="Times New Roman"/>
              </a:rPr>
              <a:t>8.</a:t>
            </a:r>
            <a:r>
              <a:rPr sz="850" spc="-70" dirty="0">
                <a:latin typeface="Times New Roman"/>
                <a:cs typeface="Times New Roman"/>
              </a:rPr>
              <a:t> </a:t>
            </a:r>
            <a:r>
              <a:rPr sz="850" spc="75" dirty="0">
                <a:latin typeface="Times New Roman"/>
                <a:cs typeface="Times New Roman"/>
              </a:rPr>
              <a:t>İq</a:t>
            </a:r>
            <a:r>
              <a:rPr sz="850" spc="40" dirty="0">
                <a:latin typeface="Times New Roman"/>
                <a:cs typeface="Times New Roman"/>
              </a:rPr>
              <a:t>t</a:t>
            </a:r>
            <a:r>
              <a:rPr sz="850" spc="55" dirty="0">
                <a:latin typeface="Times New Roman"/>
                <a:cs typeface="Times New Roman"/>
              </a:rPr>
              <a:t>is</a:t>
            </a:r>
            <a:r>
              <a:rPr sz="850" spc="70" dirty="0">
                <a:latin typeface="Times New Roman"/>
                <a:cs typeface="Times New Roman"/>
              </a:rPr>
              <a:t>adi</a:t>
            </a:r>
            <a:r>
              <a:rPr sz="850" spc="-55" dirty="0">
                <a:latin typeface="Times New Roman"/>
                <a:cs typeface="Times New Roman"/>
              </a:rPr>
              <a:t> </a:t>
            </a:r>
            <a:r>
              <a:rPr sz="850" spc="65" dirty="0">
                <a:latin typeface="Times New Roman"/>
                <a:cs typeface="Times New Roman"/>
              </a:rPr>
              <a:t>fəal</a:t>
            </a:r>
            <a:r>
              <a:rPr sz="850" spc="40" dirty="0">
                <a:latin typeface="Times New Roman"/>
                <a:cs typeface="Times New Roman"/>
              </a:rPr>
              <a:t>i</a:t>
            </a:r>
            <a:r>
              <a:rPr sz="850" spc="75" dirty="0">
                <a:latin typeface="Times New Roman"/>
                <a:cs typeface="Times New Roman"/>
              </a:rPr>
              <a:t>yyət</a:t>
            </a:r>
            <a:r>
              <a:rPr sz="850" spc="-55" dirty="0">
                <a:latin typeface="Times New Roman"/>
                <a:cs typeface="Times New Roman"/>
              </a:rPr>
              <a:t> </a:t>
            </a:r>
            <a:r>
              <a:rPr sz="850" spc="65" dirty="0">
                <a:latin typeface="Times New Roman"/>
                <a:cs typeface="Times New Roman"/>
              </a:rPr>
              <a:t>s</a:t>
            </a:r>
            <a:r>
              <a:rPr sz="850" spc="70" dirty="0">
                <a:latin typeface="Times New Roman"/>
                <a:cs typeface="Times New Roman"/>
              </a:rPr>
              <a:t>ahəsi</a:t>
            </a:r>
            <a:r>
              <a:rPr sz="850" spc="-20" dirty="0">
                <a:latin typeface="Times New Roman"/>
                <a:cs typeface="Times New Roman"/>
              </a:rPr>
              <a:t> </a:t>
            </a:r>
            <a:r>
              <a:rPr sz="850" u="sng" spc="45" dirty="0">
                <a:uFill>
                  <a:solidFill>
                    <a:srgbClr val="000000"/>
                  </a:solidFill>
                </a:uFill>
                <a:latin typeface="Times New Roman"/>
                <a:cs typeface="Times New Roman"/>
              </a:rPr>
              <a:t> </a:t>
            </a:r>
            <a:r>
              <a:rPr sz="850" u="sng" dirty="0">
                <a:uFill>
                  <a:solidFill>
                    <a:srgbClr val="000000"/>
                  </a:solidFill>
                </a:uFill>
                <a:latin typeface="Times New Roman"/>
                <a:cs typeface="Times New Roman"/>
              </a:rPr>
              <a:t>	</a:t>
            </a:r>
            <a:endParaRPr sz="850">
              <a:latin typeface="Times New Roman"/>
              <a:cs typeface="Times New Roman"/>
            </a:endParaRPr>
          </a:p>
        </p:txBody>
      </p:sp>
      <p:sp>
        <p:nvSpPr>
          <p:cNvPr id="19" name="object 19"/>
          <p:cNvSpPr txBox="1"/>
          <p:nvPr/>
        </p:nvSpPr>
        <p:spPr>
          <a:xfrm>
            <a:off x="6798275" y="856017"/>
            <a:ext cx="4798695" cy="320675"/>
          </a:xfrm>
          <a:prstGeom prst="rect">
            <a:avLst/>
          </a:prstGeom>
        </p:spPr>
        <p:txBody>
          <a:bodyPr vert="horz" wrap="square" lIns="0" tIns="12065" rIns="0" bIns="0" rtlCol="0">
            <a:spAutoFit/>
          </a:bodyPr>
          <a:lstStyle/>
          <a:p>
            <a:pPr marL="12700" marR="5080">
              <a:lnSpc>
                <a:spcPct val="113799"/>
              </a:lnSpc>
              <a:spcBef>
                <a:spcPts val="95"/>
              </a:spcBef>
            </a:pPr>
            <a:r>
              <a:rPr sz="850" spc="-20" dirty="0">
                <a:latin typeface="Times New Roman"/>
                <a:cs typeface="Times New Roman"/>
              </a:rPr>
              <a:t>1.</a:t>
            </a:r>
            <a:r>
              <a:rPr sz="850" spc="110" dirty="0">
                <a:latin typeface="Times New Roman"/>
                <a:cs typeface="Times New Roman"/>
              </a:rPr>
              <a:t> </a:t>
            </a:r>
            <a:r>
              <a:rPr sz="850" spc="120" dirty="0">
                <a:latin typeface="Times New Roman"/>
                <a:cs typeface="Times New Roman"/>
              </a:rPr>
              <a:t>KOB</a:t>
            </a:r>
            <a:r>
              <a:rPr sz="850" spc="35" dirty="0">
                <a:latin typeface="Times New Roman"/>
                <a:cs typeface="Times New Roman"/>
              </a:rPr>
              <a:t> </a:t>
            </a:r>
            <a:r>
              <a:rPr sz="850" spc="65" dirty="0">
                <a:latin typeface="Times New Roman"/>
                <a:cs typeface="Times New Roman"/>
              </a:rPr>
              <a:t>klaster</a:t>
            </a:r>
            <a:r>
              <a:rPr sz="850" spc="30" dirty="0">
                <a:latin typeface="Times New Roman"/>
                <a:cs typeface="Times New Roman"/>
              </a:rPr>
              <a:t> </a:t>
            </a:r>
            <a:r>
              <a:rPr sz="850" spc="60" dirty="0">
                <a:latin typeface="Times New Roman"/>
                <a:cs typeface="Times New Roman"/>
              </a:rPr>
              <a:t>şirkəti</a:t>
            </a:r>
            <a:r>
              <a:rPr sz="850" spc="30" dirty="0">
                <a:latin typeface="Times New Roman"/>
                <a:cs typeface="Times New Roman"/>
              </a:rPr>
              <a:t> </a:t>
            </a:r>
            <a:r>
              <a:rPr sz="850" spc="70" dirty="0">
                <a:latin typeface="Times New Roman"/>
                <a:cs typeface="Times New Roman"/>
              </a:rPr>
              <a:t>tərəfindən</a:t>
            </a:r>
            <a:r>
              <a:rPr sz="850" spc="40" dirty="0">
                <a:latin typeface="Times New Roman"/>
                <a:cs typeface="Times New Roman"/>
              </a:rPr>
              <a:t> </a:t>
            </a:r>
            <a:r>
              <a:rPr sz="850" spc="60" dirty="0">
                <a:latin typeface="Times New Roman"/>
                <a:cs typeface="Times New Roman"/>
              </a:rPr>
              <a:t>istehsal,</a:t>
            </a:r>
            <a:r>
              <a:rPr sz="850" spc="25" dirty="0">
                <a:latin typeface="Times New Roman"/>
                <a:cs typeface="Times New Roman"/>
              </a:rPr>
              <a:t> </a:t>
            </a:r>
            <a:r>
              <a:rPr sz="850" spc="85" dirty="0">
                <a:latin typeface="Times New Roman"/>
                <a:cs typeface="Times New Roman"/>
              </a:rPr>
              <a:t>yaxud</a:t>
            </a:r>
            <a:r>
              <a:rPr sz="850" spc="35" dirty="0">
                <a:latin typeface="Times New Roman"/>
                <a:cs typeface="Times New Roman"/>
              </a:rPr>
              <a:t> </a:t>
            </a:r>
            <a:r>
              <a:rPr sz="850" spc="85" dirty="0">
                <a:latin typeface="Times New Roman"/>
                <a:cs typeface="Times New Roman"/>
              </a:rPr>
              <a:t>emal</a:t>
            </a:r>
            <a:r>
              <a:rPr sz="850" spc="30" dirty="0">
                <a:latin typeface="Times New Roman"/>
                <a:cs typeface="Times New Roman"/>
              </a:rPr>
              <a:t> </a:t>
            </a:r>
            <a:r>
              <a:rPr sz="850" spc="75" dirty="0">
                <a:latin typeface="Times New Roman"/>
                <a:cs typeface="Times New Roman"/>
              </a:rPr>
              <a:t>məqsədləri</a:t>
            </a:r>
            <a:r>
              <a:rPr sz="850" spc="25" dirty="0">
                <a:latin typeface="Times New Roman"/>
                <a:cs typeface="Times New Roman"/>
              </a:rPr>
              <a:t> </a:t>
            </a:r>
            <a:r>
              <a:rPr sz="850" spc="85" dirty="0">
                <a:latin typeface="Times New Roman"/>
                <a:cs typeface="Times New Roman"/>
              </a:rPr>
              <a:t>üçün</a:t>
            </a:r>
            <a:r>
              <a:rPr sz="850" spc="40" dirty="0">
                <a:latin typeface="Times New Roman"/>
                <a:cs typeface="Times New Roman"/>
              </a:rPr>
              <a:t> </a:t>
            </a:r>
            <a:r>
              <a:rPr sz="850" spc="70" dirty="0">
                <a:latin typeface="Times New Roman"/>
                <a:cs typeface="Times New Roman"/>
              </a:rPr>
              <a:t>texnikanın,</a:t>
            </a:r>
            <a:r>
              <a:rPr sz="850" spc="30" dirty="0">
                <a:latin typeface="Times New Roman"/>
                <a:cs typeface="Times New Roman"/>
              </a:rPr>
              <a:t> </a:t>
            </a:r>
            <a:r>
              <a:rPr sz="850" spc="65" dirty="0">
                <a:latin typeface="Times New Roman"/>
                <a:cs typeface="Times New Roman"/>
              </a:rPr>
              <a:t>texnoloji </a:t>
            </a:r>
            <a:r>
              <a:rPr sz="850" spc="-195" dirty="0">
                <a:latin typeface="Times New Roman"/>
                <a:cs typeface="Times New Roman"/>
              </a:rPr>
              <a:t> </a:t>
            </a:r>
            <a:r>
              <a:rPr sz="850" spc="70" dirty="0">
                <a:latin typeface="Times New Roman"/>
                <a:cs typeface="Times New Roman"/>
              </a:rPr>
              <a:t>avadanlıqların</a:t>
            </a:r>
            <a:r>
              <a:rPr sz="850" spc="50" dirty="0">
                <a:latin typeface="Times New Roman"/>
                <a:cs typeface="Times New Roman"/>
              </a:rPr>
              <a:t> </a:t>
            </a:r>
            <a:r>
              <a:rPr sz="850" spc="85" dirty="0">
                <a:latin typeface="Times New Roman"/>
                <a:cs typeface="Times New Roman"/>
              </a:rPr>
              <a:t>və</a:t>
            </a:r>
            <a:r>
              <a:rPr sz="850" spc="45" dirty="0">
                <a:latin typeface="Times New Roman"/>
                <a:cs typeface="Times New Roman"/>
              </a:rPr>
              <a:t> </a:t>
            </a:r>
            <a:r>
              <a:rPr sz="850" spc="70" dirty="0">
                <a:latin typeface="Times New Roman"/>
                <a:cs typeface="Times New Roman"/>
              </a:rPr>
              <a:t>qurğuların</a:t>
            </a:r>
            <a:r>
              <a:rPr sz="850" spc="55" dirty="0">
                <a:latin typeface="Times New Roman"/>
                <a:cs typeface="Times New Roman"/>
              </a:rPr>
              <a:t> </a:t>
            </a:r>
            <a:r>
              <a:rPr sz="850" spc="65" dirty="0">
                <a:latin typeface="Times New Roman"/>
                <a:cs typeface="Times New Roman"/>
              </a:rPr>
              <a:t>idxalı</a:t>
            </a:r>
            <a:r>
              <a:rPr sz="850" spc="40" dirty="0">
                <a:latin typeface="Times New Roman"/>
                <a:cs typeface="Times New Roman"/>
              </a:rPr>
              <a:t> </a:t>
            </a:r>
            <a:r>
              <a:rPr sz="850" spc="80" dirty="0">
                <a:latin typeface="Times New Roman"/>
                <a:cs typeface="Times New Roman"/>
              </a:rPr>
              <a:t>barədə</a:t>
            </a:r>
            <a:r>
              <a:rPr sz="850" spc="55" dirty="0">
                <a:latin typeface="Times New Roman"/>
                <a:cs typeface="Times New Roman"/>
              </a:rPr>
              <a:t> </a:t>
            </a:r>
            <a:r>
              <a:rPr sz="850" spc="65" dirty="0">
                <a:latin typeface="Times New Roman"/>
                <a:cs typeface="Times New Roman"/>
              </a:rPr>
              <a:t>təsdiqedici</a:t>
            </a:r>
            <a:r>
              <a:rPr sz="850" spc="45" dirty="0">
                <a:latin typeface="Times New Roman"/>
                <a:cs typeface="Times New Roman"/>
              </a:rPr>
              <a:t> </a:t>
            </a:r>
            <a:r>
              <a:rPr sz="850" spc="75" dirty="0">
                <a:latin typeface="Times New Roman"/>
                <a:cs typeface="Times New Roman"/>
              </a:rPr>
              <a:t>sənədin</a:t>
            </a:r>
            <a:r>
              <a:rPr sz="850" spc="50" dirty="0">
                <a:latin typeface="Times New Roman"/>
                <a:cs typeface="Times New Roman"/>
              </a:rPr>
              <a:t> </a:t>
            </a:r>
            <a:r>
              <a:rPr sz="850" spc="70" dirty="0">
                <a:latin typeface="Times New Roman"/>
                <a:cs typeface="Times New Roman"/>
              </a:rPr>
              <a:t>verilməsini</a:t>
            </a:r>
            <a:r>
              <a:rPr sz="850" spc="45" dirty="0">
                <a:latin typeface="Times New Roman"/>
                <a:cs typeface="Times New Roman"/>
              </a:rPr>
              <a:t> </a:t>
            </a:r>
            <a:r>
              <a:rPr sz="850" spc="75" dirty="0">
                <a:latin typeface="Times New Roman"/>
                <a:cs typeface="Times New Roman"/>
              </a:rPr>
              <a:t>xahiş</a:t>
            </a:r>
            <a:r>
              <a:rPr sz="850" spc="225" dirty="0">
                <a:latin typeface="Times New Roman"/>
                <a:cs typeface="Times New Roman"/>
              </a:rPr>
              <a:t> </a:t>
            </a:r>
            <a:r>
              <a:rPr sz="850" spc="75" dirty="0">
                <a:latin typeface="Times New Roman"/>
                <a:cs typeface="Times New Roman"/>
              </a:rPr>
              <a:t>edirəm.</a:t>
            </a:r>
            <a:endParaRPr sz="850">
              <a:latin typeface="Times New Roman"/>
              <a:cs typeface="Times New Roman"/>
            </a:endParaRPr>
          </a:p>
        </p:txBody>
      </p:sp>
      <p:sp>
        <p:nvSpPr>
          <p:cNvPr id="20" name="object 20"/>
          <p:cNvSpPr txBox="1"/>
          <p:nvPr/>
        </p:nvSpPr>
        <p:spPr>
          <a:xfrm>
            <a:off x="6798275" y="1313448"/>
            <a:ext cx="2196465" cy="156845"/>
          </a:xfrm>
          <a:prstGeom prst="rect">
            <a:avLst/>
          </a:prstGeom>
        </p:spPr>
        <p:txBody>
          <a:bodyPr vert="horz" wrap="square" lIns="0" tIns="13970" rIns="0" bIns="0" rtlCol="0">
            <a:spAutoFit/>
          </a:bodyPr>
          <a:lstStyle/>
          <a:p>
            <a:pPr marL="12700">
              <a:lnSpc>
                <a:spcPct val="100000"/>
              </a:lnSpc>
              <a:spcBef>
                <a:spcPts val="110"/>
              </a:spcBef>
            </a:pPr>
            <a:r>
              <a:rPr sz="850" spc="-20" dirty="0">
                <a:latin typeface="Times New Roman"/>
                <a:cs typeface="Times New Roman"/>
              </a:rPr>
              <a:t>2.</a:t>
            </a:r>
            <a:r>
              <a:rPr sz="850" spc="100" dirty="0">
                <a:latin typeface="Times New Roman"/>
                <a:cs typeface="Times New Roman"/>
              </a:rPr>
              <a:t> </a:t>
            </a:r>
            <a:r>
              <a:rPr sz="850" spc="80" dirty="0">
                <a:latin typeface="Times New Roman"/>
                <a:cs typeface="Times New Roman"/>
              </a:rPr>
              <a:t>Ərizəyə</a:t>
            </a:r>
            <a:r>
              <a:rPr sz="850" spc="30" dirty="0">
                <a:latin typeface="Times New Roman"/>
                <a:cs typeface="Times New Roman"/>
              </a:rPr>
              <a:t> </a:t>
            </a:r>
            <a:r>
              <a:rPr sz="850" spc="75" dirty="0">
                <a:latin typeface="Times New Roman"/>
                <a:cs typeface="Times New Roman"/>
              </a:rPr>
              <a:t>aşağıdakı</a:t>
            </a:r>
            <a:r>
              <a:rPr sz="850" spc="30" dirty="0">
                <a:latin typeface="Times New Roman"/>
                <a:cs typeface="Times New Roman"/>
              </a:rPr>
              <a:t> </a:t>
            </a:r>
            <a:r>
              <a:rPr sz="850" spc="70" dirty="0">
                <a:latin typeface="Times New Roman"/>
                <a:cs typeface="Times New Roman"/>
              </a:rPr>
              <a:t>sənədlər</a:t>
            </a:r>
            <a:r>
              <a:rPr sz="850" spc="30" dirty="0">
                <a:latin typeface="Times New Roman"/>
                <a:cs typeface="Times New Roman"/>
              </a:rPr>
              <a:t> </a:t>
            </a:r>
            <a:r>
              <a:rPr sz="850" spc="75" dirty="0">
                <a:latin typeface="Times New Roman"/>
                <a:cs typeface="Times New Roman"/>
              </a:rPr>
              <a:t>əlavə</a:t>
            </a:r>
            <a:r>
              <a:rPr sz="850" spc="-50" dirty="0">
                <a:latin typeface="Times New Roman"/>
                <a:cs typeface="Times New Roman"/>
              </a:rPr>
              <a:t> </a:t>
            </a:r>
            <a:r>
              <a:rPr sz="850" spc="60" dirty="0">
                <a:latin typeface="Times New Roman"/>
                <a:cs typeface="Times New Roman"/>
              </a:rPr>
              <a:t>edilir:</a:t>
            </a:r>
            <a:endParaRPr sz="850">
              <a:latin typeface="Times New Roman"/>
              <a:cs typeface="Times New Roman"/>
            </a:endParaRPr>
          </a:p>
        </p:txBody>
      </p:sp>
      <p:graphicFrame>
        <p:nvGraphicFramePr>
          <p:cNvPr id="21" name="object 21"/>
          <p:cNvGraphicFramePr>
            <a:graphicFrameLocks noGrp="1"/>
          </p:cNvGraphicFramePr>
          <p:nvPr/>
        </p:nvGraphicFramePr>
        <p:xfrm>
          <a:off x="6813256" y="1618911"/>
          <a:ext cx="4798694" cy="2222741"/>
        </p:xfrm>
        <a:graphic>
          <a:graphicData uri="http://schemas.openxmlformats.org/drawingml/2006/table">
            <a:tbl>
              <a:tblPr firstRow="1" bandRow="1">
                <a:tableStyleId>{2D5ABB26-0587-4C30-8999-92F81FD0307C}</a:tableStyleId>
              </a:tblPr>
              <a:tblGrid>
                <a:gridCol w="368300">
                  <a:extLst>
                    <a:ext uri="{9D8B030D-6E8A-4147-A177-3AD203B41FA5}">
                      <a16:colId xmlns:a16="http://schemas.microsoft.com/office/drawing/2014/main" val="20000"/>
                    </a:ext>
                  </a:extLst>
                </a:gridCol>
                <a:gridCol w="2110105">
                  <a:extLst>
                    <a:ext uri="{9D8B030D-6E8A-4147-A177-3AD203B41FA5}">
                      <a16:colId xmlns:a16="http://schemas.microsoft.com/office/drawing/2014/main" val="20001"/>
                    </a:ext>
                  </a:extLst>
                </a:gridCol>
                <a:gridCol w="692150">
                  <a:extLst>
                    <a:ext uri="{9D8B030D-6E8A-4147-A177-3AD203B41FA5}">
                      <a16:colId xmlns:a16="http://schemas.microsoft.com/office/drawing/2014/main" val="20002"/>
                    </a:ext>
                  </a:extLst>
                </a:gridCol>
                <a:gridCol w="784859">
                  <a:extLst>
                    <a:ext uri="{9D8B030D-6E8A-4147-A177-3AD203B41FA5}">
                      <a16:colId xmlns:a16="http://schemas.microsoft.com/office/drawing/2014/main" val="20003"/>
                    </a:ext>
                  </a:extLst>
                </a:gridCol>
                <a:gridCol w="843280">
                  <a:extLst>
                    <a:ext uri="{9D8B030D-6E8A-4147-A177-3AD203B41FA5}">
                      <a16:colId xmlns:a16="http://schemas.microsoft.com/office/drawing/2014/main" val="20004"/>
                    </a:ext>
                  </a:extLst>
                </a:gridCol>
              </a:tblGrid>
              <a:tr h="299131">
                <a:tc>
                  <a:txBody>
                    <a:bodyPr/>
                    <a:lstStyle/>
                    <a:p>
                      <a:pPr marL="84455">
                        <a:lnSpc>
                          <a:spcPct val="100000"/>
                        </a:lnSpc>
                        <a:spcBef>
                          <a:spcPts val="45"/>
                        </a:spcBef>
                      </a:pPr>
                      <a:r>
                        <a:rPr sz="850" spc="65" dirty="0">
                          <a:latin typeface="Times New Roman"/>
                          <a:cs typeface="Times New Roman"/>
                        </a:rPr>
                        <a:t>Sıra</a:t>
                      </a:r>
                      <a:endParaRPr sz="850">
                        <a:latin typeface="Times New Roman"/>
                        <a:cs typeface="Times New Roman"/>
                      </a:endParaRPr>
                    </a:p>
                    <a:p>
                      <a:pPr marL="57150">
                        <a:lnSpc>
                          <a:spcPct val="100000"/>
                        </a:lnSpc>
                        <a:spcBef>
                          <a:spcPts val="140"/>
                        </a:spcBef>
                      </a:pPr>
                      <a:r>
                        <a:rPr sz="850" spc="85" dirty="0">
                          <a:latin typeface="Times New Roman"/>
                          <a:cs typeface="Times New Roman"/>
                        </a:rPr>
                        <a:t>№-si</a:t>
                      </a:r>
                      <a:endParaRPr sz="850">
                        <a:latin typeface="Times New Roman"/>
                        <a:cs typeface="Times New Roman"/>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7545">
                        <a:lnSpc>
                          <a:spcPct val="100000"/>
                        </a:lnSpc>
                        <a:spcBef>
                          <a:spcPts val="45"/>
                        </a:spcBef>
                      </a:pPr>
                      <a:r>
                        <a:rPr sz="850" spc="70" dirty="0">
                          <a:latin typeface="Times New Roman"/>
                          <a:cs typeface="Times New Roman"/>
                        </a:rPr>
                        <a:t>Sənədlərin</a:t>
                      </a:r>
                      <a:r>
                        <a:rPr sz="850" spc="15" dirty="0">
                          <a:latin typeface="Times New Roman"/>
                          <a:cs typeface="Times New Roman"/>
                        </a:rPr>
                        <a:t> </a:t>
                      </a:r>
                      <a:r>
                        <a:rPr sz="850" spc="70" dirty="0">
                          <a:latin typeface="Times New Roman"/>
                          <a:cs typeface="Times New Roman"/>
                        </a:rPr>
                        <a:t>adı</a:t>
                      </a:r>
                      <a:endParaRPr sz="850">
                        <a:latin typeface="Times New Roman"/>
                        <a:cs typeface="Times New Roman"/>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35" algn="ctr">
                        <a:lnSpc>
                          <a:spcPct val="100000"/>
                        </a:lnSpc>
                        <a:spcBef>
                          <a:spcPts val="45"/>
                        </a:spcBef>
                      </a:pPr>
                      <a:r>
                        <a:rPr sz="850" spc="75" dirty="0">
                          <a:latin typeface="Times New Roman"/>
                          <a:cs typeface="Times New Roman"/>
                        </a:rPr>
                        <a:t>Nüsxələrin</a:t>
                      </a:r>
                      <a:endParaRPr sz="850">
                        <a:latin typeface="Times New Roman"/>
                        <a:cs typeface="Times New Roman"/>
                      </a:endParaRPr>
                    </a:p>
                    <a:p>
                      <a:pPr marL="3175" algn="ctr">
                        <a:lnSpc>
                          <a:spcPct val="100000"/>
                        </a:lnSpc>
                        <a:spcBef>
                          <a:spcPts val="140"/>
                        </a:spcBef>
                      </a:pPr>
                      <a:r>
                        <a:rPr sz="850" spc="85" dirty="0">
                          <a:latin typeface="Times New Roman"/>
                          <a:cs typeface="Times New Roman"/>
                        </a:rPr>
                        <a:t>adı</a:t>
                      </a:r>
                      <a:endParaRPr sz="850">
                        <a:latin typeface="Times New Roman"/>
                        <a:cs typeface="Times New Roman"/>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5080" algn="ctr">
                        <a:lnSpc>
                          <a:spcPct val="100000"/>
                        </a:lnSpc>
                        <a:spcBef>
                          <a:spcPts val="45"/>
                        </a:spcBef>
                      </a:pPr>
                      <a:r>
                        <a:rPr sz="850" spc="75" dirty="0">
                          <a:latin typeface="Times New Roman"/>
                          <a:cs typeface="Times New Roman"/>
                        </a:rPr>
                        <a:t>Vərəqlərin</a:t>
                      </a:r>
                      <a:endParaRPr sz="850">
                        <a:latin typeface="Times New Roman"/>
                        <a:cs typeface="Times New Roman"/>
                      </a:endParaRPr>
                    </a:p>
                    <a:p>
                      <a:pPr marL="6985" algn="ctr">
                        <a:lnSpc>
                          <a:spcPct val="100000"/>
                        </a:lnSpc>
                        <a:spcBef>
                          <a:spcPts val="140"/>
                        </a:spcBef>
                      </a:pPr>
                      <a:r>
                        <a:rPr sz="850" spc="70" dirty="0">
                          <a:latin typeface="Times New Roman"/>
                          <a:cs typeface="Times New Roman"/>
                        </a:rPr>
                        <a:t>sayı</a:t>
                      </a:r>
                      <a:endParaRPr sz="850">
                        <a:latin typeface="Times New Roman"/>
                        <a:cs typeface="Times New Roman"/>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81940">
                        <a:lnSpc>
                          <a:spcPct val="100000"/>
                        </a:lnSpc>
                        <a:spcBef>
                          <a:spcPts val="45"/>
                        </a:spcBef>
                      </a:pPr>
                      <a:r>
                        <a:rPr sz="850" spc="120" dirty="0">
                          <a:latin typeface="Times New Roman"/>
                          <a:cs typeface="Times New Roman"/>
                        </a:rPr>
                        <a:t>Qeyd</a:t>
                      </a:r>
                      <a:endParaRPr sz="850">
                        <a:latin typeface="Times New Roman"/>
                        <a:cs typeface="Times New Roman"/>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1477097">
                <a:tc>
                  <a:txBody>
                    <a:bodyPr/>
                    <a:lstStyle/>
                    <a:p>
                      <a:pPr marL="55880">
                        <a:lnSpc>
                          <a:spcPct val="100000"/>
                        </a:lnSpc>
                        <a:spcBef>
                          <a:spcPts val="45"/>
                        </a:spcBef>
                      </a:pPr>
                      <a:r>
                        <a:rPr sz="850" spc="30" dirty="0">
                          <a:latin typeface="Times New Roman"/>
                          <a:cs typeface="Times New Roman"/>
                        </a:rPr>
                        <a:t>3.1.</a:t>
                      </a:r>
                      <a:endParaRPr sz="850">
                        <a:latin typeface="Times New Roman"/>
                        <a:cs typeface="Times New Roman"/>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57150">
                        <a:lnSpc>
                          <a:spcPct val="100000"/>
                        </a:lnSpc>
                        <a:spcBef>
                          <a:spcPts val="45"/>
                        </a:spcBef>
                      </a:pPr>
                      <a:r>
                        <a:rPr sz="850" spc="65" dirty="0">
                          <a:latin typeface="Times New Roman"/>
                          <a:cs typeface="Times New Roman"/>
                        </a:rPr>
                        <a:t>İdxalı  </a:t>
                      </a:r>
                      <a:r>
                        <a:rPr sz="850" spc="100" dirty="0">
                          <a:latin typeface="Times New Roman"/>
                          <a:cs typeface="Times New Roman"/>
                        </a:rPr>
                        <a:t> </a:t>
                      </a:r>
                      <a:r>
                        <a:rPr sz="850" spc="80" dirty="0">
                          <a:latin typeface="Times New Roman"/>
                          <a:cs typeface="Times New Roman"/>
                        </a:rPr>
                        <a:t>nəzərdə  </a:t>
                      </a:r>
                      <a:r>
                        <a:rPr sz="850" spc="95" dirty="0">
                          <a:latin typeface="Times New Roman"/>
                          <a:cs typeface="Times New Roman"/>
                        </a:rPr>
                        <a:t> </a:t>
                      </a:r>
                      <a:r>
                        <a:rPr sz="850" spc="70" dirty="0">
                          <a:latin typeface="Times New Roman"/>
                          <a:cs typeface="Times New Roman"/>
                        </a:rPr>
                        <a:t>tutulan  </a:t>
                      </a:r>
                      <a:r>
                        <a:rPr sz="850" spc="105" dirty="0">
                          <a:latin typeface="Times New Roman"/>
                          <a:cs typeface="Times New Roman"/>
                        </a:rPr>
                        <a:t> </a:t>
                      </a:r>
                      <a:r>
                        <a:rPr sz="850" spc="70" dirty="0">
                          <a:latin typeface="Times New Roman"/>
                          <a:cs typeface="Times New Roman"/>
                        </a:rPr>
                        <a:t>texnikanın,</a:t>
                      </a:r>
                      <a:endParaRPr sz="850">
                        <a:latin typeface="Times New Roman"/>
                        <a:cs typeface="Times New Roman"/>
                      </a:endParaRPr>
                    </a:p>
                    <a:p>
                      <a:pPr marL="57150" marR="41275">
                        <a:lnSpc>
                          <a:spcPct val="113399"/>
                        </a:lnSpc>
                        <a:tabLst>
                          <a:tab pos="594360" algn="l"/>
                          <a:tab pos="715010" algn="l"/>
                          <a:tab pos="836294" algn="l"/>
                          <a:tab pos="1214120" algn="l"/>
                          <a:tab pos="1252220" algn="l"/>
                          <a:tab pos="1594485" algn="l"/>
                          <a:tab pos="1651000" algn="l"/>
                        </a:tabLst>
                      </a:pPr>
                      <a:r>
                        <a:rPr sz="850" spc="70" dirty="0">
                          <a:latin typeface="Times New Roman"/>
                          <a:cs typeface="Times New Roman"/>
                        </a:rPr>
                        <a:t>texnoloji</a:t>
                      </a:r>
                      <a:r>
                        <a:rPr sz="850" spc="85" dirty="0">
                          <a:latin typeface="Times New Roman"/>
                          <a:cs typeface="Times New Roman"/>
                        </a:rPr>
                        <a:t> </a:t>
                      </a:r>
                      <a:r>
                        <a:rPr sz="850" spc="70" dirty="0">
                          <a:latin typeface="Times New Roman"/>
                          <a:cs typeface="Times New Roman"/>
                        </a:rPr>
                        <a:t>avadanlıqların</a:t>
                      </a:r>
                      <a:r>
                        <a:rPr sz="850" spc="90" dirty="0">
                          <a:latin typeface="Times New Roman"/>
                          <a:cs typeface="Times New Roman"/>
                        </a:rPr>
                        <a:t> </a:t>
                      </a:r>
                      <a:r>
                        <a:rPr sz="850" spc="85" dirty="0">
                          <a:latin typeface="Times New Roman"/>
                          <a:cs typeface="Times New Roman"/>
                        </a:rPr>
                        <a:t>və</a:t>
                      </a:r>
                      <a:r>
                        <a:rPr sz="850" spc="90" dirty="0">
                          <a:latin typeface="Times New Roman"/>
                          <a:cs typeface="Times New Roman"/>
                        </a:rPr>
                        <a:t> </a:t>
                      </a:r>
                      <a:r>
                        <a:rPr sz="850" spc="70" dirty="0">
                          <a:latin typeface="Times New Roman"/>
                          <a:cs typeface="Times New Roman"/>
                        </a:rPr>
                        <a:t>qurğuların </a:t>
                      </a:r>
                      <a:r>
                        <a:rPr sz="850" spc="-195" dirty="0">
                          <a:latin typeface="Times New Roman"/>
                          <a:cs typeface="Times New Roman"/>
                        </a:rPr>
                        <a:t> </a:t>
                      </a:r>
                      <a:r>
                        <a:rPr sz="850" spc="-5" dirty="0">
                          <a:latin typeface="Times New Roman"/>
                          <a:cs typeface="Times New Roman"/>
                        </a:rPr>
                        <a:t>si</a:t>
                      </a:r>
                      <a:r>
                        <a:rPr sz="850" dirty="0">
                          <a:latin typeface="Times New Roman"/>
                          <a:cs typeface="Times New Roman"/>
                        </a:rPr>
                        <a:t>yah</a:t>
                      </a:r>
                      <a:r>
                        <a:rPr sz="850" spc="-5" dirty="0">
                          <a:latin typeface="Times New Roman"/>
                          <a:cs typeface="Times New Roman"/>
                        </a:rPr>
                        <a:t>ıs</a:t>
                      </a:r>
                      <a:r>
                        <a:rPr sz="850" dirty="0">
                          <a:latin typeface="Times New Roman"/>
                          <a:cs typeface="Times New Roman"/>
                        </a:rPr>
                        <a:t>ı	(</a:t>
                      </a:r>
                      <a:r>
                        <a:rPr sz="850" spc="-5" dirty="0">
                          <a:latin typeface="Times New Roman"/>
                          <a:cs typeface="Times New Roman"/>
                        </a:rPr>
                        <a:t>si</a:t>
                      </a:r>
                      <a:r>
                        <a:rPr sz="850" dirty="0">
                          <a:latin typeface="Times New Roman"/>
                          <a:cs typeface="Times New Roman"/>
                        </a:rPr>
                        <a:t>ya</a:t>
                      </a:r>
                      <a:r>
                        <a:rPr sz="850" spc="10" dirty="0">
                          <a:latin typeface="Times New Roman"/>
                          <a:cs typeface="Times New Roman"/>
                        </a:rPr>
                        <a:t>h</a:t>
                      </a:r>
                      <a:r>
                        <a:rPr sz="850" spc="-5" dirty="0">
                          <a:latin typeface="Times New Roman"/>
                          <a:cs typeface="Times New Roman"/>
                        </a:rPr>
                        <a:t>ı</a:t>
                      </a:r>
                      <a:r>
                        <a:rPr sz="850" dirty="0">
                          <a:latin typeface="Times New Roman"/>
                          <a:cs typeface="Times New Roman"/>
                        </a:rPr>
                        <a:t>da	idxa</a:t>
                      </a:r>
                      <a:r>
                        <a:rPr sz="850" spc="-5" dirty="0">
                          <a:latin typeface="Times New Roman"/>
                          <a:cs typeface="Times New Roman"/>
                        </a:rPr>
                        <a:t>l</a:t>
                      </a:r>
                      <a:r>
                        <a:rPr sz="850" dirty="0">
                          <a:latin typeface="Times New Roman"/>
                          <a:cs typeface="Times New Roman"/>
                        </a:rPr>
                        <a:t>ı		nəzərdə  </a:t>
                      </a:r>
                      <a:r>
                        <a:rPr sz="850" spc="-5" dirty="0">
                          <a:latin typeface="Times New Roman"/>
                          <a:cs typeface="Times New Roman"/>
                        </a:rPr>
                        <a:t>t</a:t>
                      </a:r>
                      <a:r>
                        <a:rPr sz="850" dirty="0">
                          <a:latin typeface="Times New Roman"/>
                          <a:cs typeface="Times New Roman"/>
                        </a:rPr>
                        <a:t>u</a:t>
                      </a:r>
                      <a:r>
                        <a:rPr sz="850" spc="-10" dirty="0">
                          <a:latin typeface="Times New Roman"/>
                          <a:cs typeface="Times New Roman"/>
                        </a:rPr>
                        <a:t>t</a:t>
                      </a:r>
                      <a:r>
                        <a:rPr sz="850" spc="5" dirty="0">
                          <a:latin typeface="Times New Roman"/>
                          <a:cs typeface="Times New Roman"/>
                        </a:rPr>
                        <a:t>u</a:t>
                      </a:r>
                      <a:r>
                        <a:rPr sz="850" spc="-5" dirty="0">
                          <a:latin typeface="Times New Roman"/>
                          <a:cs typeface="Times New Roman"/>
                        </a:rPr>
                        <a:t>l</a:t>
                      </a:r>
                      <a:r>
                        <a:rPr sz="850" dirty="0">
                          <a:latin typeface="Times New Roman"/>
                          <a:cs typeface="Times New Roman"/>
                        </a:rPr>
                        <a:t>an		</a:t>
                      </a:r>
                      <a:r>
                        <a:rPr sz="850" spc="-5" dirty="0">
                          <a:latin typeface="Times New Roman"/>
                          <a:cs typeface="Times New Roman"/>
                        </a:rPr>
                        <a:t>t</a:t>
                      </a:r>
                      <a:r>
                        <a:rPr sz="850" dirty="0">
                          <a:latin typeface="Times New Roman"/>
                          <a:cs typeface="Times New Roman"/>
                        </a:rPr>
                        <a:t>exn</a:t>
                      </a:r>
                      <a:r>
                        <a:rPr sz="850" spc="-5" dirty="0">
                          <a:latin typeface="Times New Roman"/>
                          <a:cs typeface="Times New Roman"/>
                        </a:rPr>
                        <a:t>i</a:t>
                      </a:r>
                      <a:r>
                        <a:rPr sz="850" dirty="0">
                          <a:latin typeface="Times New Roman"/>
                          <a:cs typeface="Times New Roman"/>
                        </a:rPr>
                        <a:t>kan</a:t>
                      </a:r>
                      <a:r>
                        <a:rPr sz="850" spc="-5" dirty="0">
                          <a:latin typeface="Times New Roman"/>
                          <a:cs typeface="Times New Roman"/>
                        </a:rPr>
                        <a:t>ı</a:t>
                      </a:r>
                      <a:r>
                        <a:rPr sz="850" spc="5" dirty="0">
                          <a:latin typeface="Times New Roman"/>
                          <a:cs typeface="Times New Roman"/>
                        </a:rPr>
                        <a:t>n</a:t>
                      </a:r>
                      <a:r>
                        <a:rPr sz="850" dirty="0">
                          <a:latin typeface="Times New Roman"/>
                          <a:cs typeface="Times New Roman"/>
                        </a:rPr>
                        <a:t>,	</a:t>
                      </a:r>
                      <a:r>
                        <a:rPr sz="850" spc="-5" dirty="0">
                          <a:latin typeface="Times New Roman"/>
                          <a:cs typeface="Times New Roman"/>
                        </a:rPr>
                        <a:t>t</a:t>
                      </a:r>
                      <a:r>
                        <a:rPr sz="850" dirty="0">
                          <a:latin typeface="Times New Roman"/>
                          <a:cs typeface="Times New Roman"/>
                        </a:rPr>
                        <a:t>exno</a:t>
                      </a:r>
                      <a:r>
                        <a:rPr sz="850" spc="-5" dirty="0">
                          <a:latin typeface="Times New Roman"/>
                          <a:cs typeface="Times New Roman"/>
                        </a:rPr>
                        <a:t>l</a:t>
                      </a:r>
                      <a:r>
                        <a:rPr sz="850" spc="5" dirty="0">
                          <a:latin typeface="Times New Roman"/>
                          <a:cs typeface="Times New Roman"/>
                        </a:rPr>
                        <a:t>o</a:t>
                      </a:r>
                      <a:r>
                        <a:rPr sz="850" spc="-5" dirty="0">
                          <a:latin typeface="Times New Roman"/>
                          <a:cs typeface="Times New Roman"/>
                        </a:rPr>
                        <a:t>j</a:t>
                      </a:r>
                      <a:r>
                        <a:rPr sz="850" dirty="0">
                          <a:latin typeface="Times New Roman"/>
                          <a:cs typeface="Times New Roman"/>
                        </a:rPr>
                        <a:t>i  </a:t>
                      </a:r>
                      <a:r>
                        <a:rPr sz="850" spc="70" dirty="0">
                          <a:latin typeface="Times New Roman"/>
                          <a:cs typeface="Times New Roman"/>
                        </a:rPr>
                        <a:t>avadanlıqların</a:t>
                      </a:r>
                      <a:r>
                        <a:rPr sz="850" spc="75" dirty="0">
                          <a:latin typeface="Times New Roman"/>
                          <a:cs typeface="Times New Roman"/>
                        </a:rPr>
                        <a:t> </a:t>
                      </a:r>
                      <a:r>
                        <a:rPr sz="850" spc="85" dirty="0">
                          <a:latin typeface="Times New Roman"/>
                          <a:cs typeface="Times New Roman"/>
                        </a:rPr>
                        <a:t>və</a:t>
                      </a:r>
                      <a:r>
                        <a:rPr sz="850" spc="90" dirty="0">
                          <a:latin typeface="Times New Roman"/>
                          <a:cs typeface="Times New Roman"/>
                        </a:rPr>
                        <a:t> </a:t>
                      </a:r>
                      <a:r>
                        <a:rPr sz="850" spc="70" dirty="0">
                          <a:latin typeface="Times New Roman"/>
                          <a:cs typeface="Times New Roman"/>
                        </a:rPr>
                        <a:t>qurğuların</a:t>
                      </a:r>
                      <a:r>
                        <a:rPr sz="850" spc="75" dirty="0">
                          <a:latin typeface="Times New Roman"/>
                          <a:cs typeface="Times New Roman"/>
                        </a:rPr>
                        <a:t> </a:t>
                      </a:r>
                      <a:r>
                        <a:rPr sz="850" spc="114" dirty="0">
                          <a:latin typeface="Times New Roman"/>
                          <a:cs typeface="Times New Roman"/>
                        </a:rPr>
                        <a:t>ABŞ </a:t>
                      </a:r>
                      <a:r>
                        <a:rPr sz="850" spc="-200" dirty="0">
                          <a:latin typeface="Times New Roman"/>
                          <a:cs typeface="Times New Roman"/>
                        </a:rPr>
                        <a:t> </a:t>
                      </a:r>
                      <a:r>
                        <a:rPr sz="850" spc="65" dirty="0">
                          <a:latin typeface="Times New Roman"/>
                          <a:cs typeface="Times New Roman"/>
                        </a:rPr>
                        <a:t>dolları  </a:t>
                      </a:r>
                      <a:r>
                        <a:rPr sz="850" spc="190" dirty="0">
                          <a:latin typeface="Times New Roman"/>
                          <a:cs typeface="Times New Roman"/>
                        </a:rPr>
                        <a:t> </a:t>
                      </a:r>
                      <a:r>
                        <a:rPr sz="850" spc="55" dirty="0">
                          <a:latin typeface="Times New Roman"/>
                          <a:cs typeface="Times New Roman"/>
                        </a:rPr>
                        <a:t>ilə  </a:t>
                      </a:r>
                      <a:r>
                        <a:rPr sz="850" spc="215" dirty="0">
                          <a:latin typeface="Times New Roman"/>
                          <a:cs typeface="Times New Roman"/>
                        </a:rPr>
                        <a:t> </a:t>
                      </a:r>
                      <a:r>
                        <a:rPr sz="850" spc="70" dirty="0">
                          <a:latin typeface="Times New Roman"/>
                          <a:cs typeface="Times New Roman"/>
                        </a:rPr>
                        <a:t>dəyəri,  </a:t>
                      </a:r>
                      <a:r>
                        <a:rPr sz="850" spc="200" dirty="0">
                          <a:latin typeface="Times New Roman"/>
                          <a:cs typeface="Times New Roman"/>
                        </a:rPr>
                        <a:t> </a:t>
                      </a:r>
                      <a:r>
                        <a:rPr sz="850" spc="65" dirty="0">
                          <a:latin typeface="Times New Roman"/>
                          <a:cs typeface="Times New Roman"/>
                        </a:rPr>
                        <a:t>xarici</a:t>
                      </a:r>
                      <a:r>
                        <a:rPr sz="850" spc="110" dirty="0">
                          <a:latin typeface="Times New Roman"/>
                          <a:cs typeface="Times New Roman"/>
                        </a:rPr>
                        <a:t> </a:t>
                      </a:r>
                      <a:r>
                        <a:rPr sz="850" spc="65" dirty="0">
                          <a:latin typeface="Times New Roman"/>
                          <a:cs typeface="Times New Roman"/>
                        </a:rPr>
                        <a:t>iqtisadi </a:t>
                      </a:r>
                      <a:r>
                        <a:rPr sz="850" spc="-200" dirty="0">
                          <a:latin typeface="Times New Roman"/>
                          <a:cs typeface="Times New Roman"/>
                        </a:rPr>
                        <a:t> </a:t>
                      </a:r>
                      <a:r>
                        <a:rPr sz="850" dirty="0">
                          <a:latin typeface="Times New Roman"/>
                          <a:cs typeface="Times New Roman"/>
                        </a:rPr>
                        <a:t>fəal</a:t>
                      </a:r>
                      <a:r>
                        <a:rPr sz="850" spc="-10" dirty="0">
                          <a:latin typeface="Times New Roman"/>
                          <a:cs typeface="Times New Roman"/>
                        </a:rPr>
                        <a:t>i</a:t>
                      </a:r>
                      <a:r>
                        <a:rPr sz="850" dirty="0">
                          <a:latin typeface="Times New Roman"/>
                          <a:cs typeface="Times New Roman"/>
                        </a:rPr>
                        <a:t>yyə</a:t>
                      </a:r>
                      <a:r>
                        <a:rPr sz="850" spc="-5" dirty="0">
                          <a:latin typeface="Times New Roman"/>
                          <a:cs typeface="Times New Roman"/>
                        </a:rPr>
                        <a:t>ti</a:t>
                      </a:r>
                      <a:r>
                        <a:rPr sz="850" dirty="0">
                          <a:latin typeface="Times New Roman"/>
                          <a:cs typeface="Times New Roman"/>
                        </a:rPr>
                        <a:t>n		</a:t>
                      </a:r>
                      <a:r>
                        <a:rPr sz="850" spc="-5" dirty="0">
                          <a:latin typeface="Times New Roman"/>
                          <a:cs typeface="Times New Roman"/>
                        </a:rPr>
                        <a:t>m</a:t>
                      </a:r>
                      <a:r>
                        <a:rPr sz="850" dirty="0">
                          <a:latin typeface="Times New Roman"/>
                          <a:cs typeface="Times New Roman"/>
                        </a:rPr>
                        <a:t>al		no</a:t>
                      </a:r>
                      <a:r>
                        <a:rPr sz="850" spc="-10" dirty="0">
                          <a:latin typeface="Times New Roman"/>
                          <a:cs typeface="Times New Roman"/>
                        </a:rPr>
                        <a:t>m</a:t>
                      </a:r>
                      <a:r>
                        <a:rPr sz="850" dirty="0">
                          <a:latin typeface="Times New Roman"/>
                          <a:cs typeface="Times New Roman"/>
                        </a:rPr>
                        <a:t>enk</a:t>
                      </a:r>
                      <a:r>
                        <a:rPr sz="850" spc="-5" dirty="0">
                          <a:latin typeface="Times New Roman"/>
                          <a:cs typeface="Times New Roman"/>
                        </a:rPr>
                        <a:t>l</a:t>
                      </a:r>
                      <a:r>
                        <a:rPr sz="850" dirty="0">
                          <a:latin typeface="Times New Roman"/>
                          <a:cs typeface="Times New Roman"/>
                        </a:rPr>
                        <a:t>a</a:t>
                      </a:r>
                      <a:r>
                        <a:rPr sz="850" spc="-5" dirty="0">
                          <a:latin typeface="Times New Roman"/>
                          <a:cs typeface="Times New Roman"/>
                        </a:rPr>
                        <a:t>t</a:t>
                      </a:r>
                      <a:r>
                        <a:rPr sz="850" dirty="0">
                          <a:latin typeface="Times New Roman"/>
                          <a:cs typeface="Times New Roman"/>
                        </a:rPr>
                        <a:t>urası  </a:t>
                      </a:r>
                      <a:r>
                        <a:rPr sz="850" spc="95" dirty="0">
                          <a:latin typeface="Times New Roman"/>
                          <a:cs typeface="Times New Roman"/>
                        </a:rPr>
                        <a:t>(XİFMN)</a:t>
                      </a:r>
                      <a:r>
                        <a:rPr sz="850" spc="150" dirty="0">
                          <a:latin typeface="Times New Roman"/>
                          <a:cs typeface="Times New Roman"/>
                        </a:rPr>
                        <a:t> </a:t>
                      </a:r>
                      <a:r>
                        <a:rPr sz="850" spc="75" dirty="0">
                          <a:latin typeface="Times New Roman"/>
                          <a:cs typeface="Times New Roman"/>
                        </a:rPr>
                        <a:t>üzrə</a:t>
                      </a:r>
                      <a:r>
                        <a:rPr sz="850" spc="150" dirty="0">
                          <a:latin typeface="Times New Roman"/>
                          <a:cs typeface="Times New Roman"/>
                        </a:rPr>
                        <a:t> </a:t>
                      </a:r>
                      <a:r>
                        <a:rPr sz="850" spc="80" dirty="0">
                          <a:latin typeface="Times New Roman"/>
                          <a:cs typeface="Times New Roman"/>
                        </a:rPr>
                        <a:t>kodu,</a:t>
                      </a:r>
                      <a:r>
                        <a:rPr sz="850" spc="150" dirty="0">
                          <a:latin typeface="Times New Roman"/>
                          <a:cs typeface="Times New Roman"/>
                        </a:rPr>
                        <a:t> </a:t>
                      </a:r>
                      <a:r>
                        <a:rPr sz="850" spc="65" dirty="0">
                          <a:latin typeface="Times New Roman"/>
                          <a:cs typeface="Times New Roman"/>
                        </a:rPr>
                        <a:t>adı,</a:t>
                      </a:r>
                      <a:r>
                        <a:rPr sz="850" spc="150" dirty="0">
                          <a:latin typeface="Times New Roman"/>
                          <a:cs typeface="Times New Roman"/>
                        </a:rPr>
                        <a:t> </a:t>
                      </a:r>
                      <a:r>
                        <a:rPr sz="850" spc="100" dirty="0">
                          <a:latin typeface="Times New Roman"/>
                          <a:cs typeface="Times New Roman"/>
                        </a:rPr>
                        <a:t>XİFMN-də </a:t>
                      </a:r>
                      <a:r>
                        <a:rPr sz="850" spc="-195" dirty="0">
                          <a:latin typeface="Times New Roman"/>
                          <a:cs typeface="Times New Roman"/>
                        </a:rPr>
                        <a:t> </a:t>
                      </a:r>
                      <a:r>
                        <a:rPr sz="850" spc="65" dirty="0">
                          <a:latin typeface="Times New Roman"/>
                          <a:cs typeface="Times New Roman"/>
                        </a:rPr>
                        <a:t>göstərilən </a:t>
                      </a:r>
                      <a:r>
                        <a:rPr sz="850" spc="75" dirty="0">
                          <a:latin typeface="Times New Roman"/>
                          <a:cs typeface="Times New Roman"/>
                        </a:rPr>
                        <a:t>ölçü vahidində miqdarı </a:t>
                      </a:r>
                      <a:r>
                        <a:rPr sz="850" spc="80" dirty="0">
                          <a:latin typeface="Times New Roman"/>
                          <a:cs typeface="Times New Roman"/>
                        </a:rPr>
                        <a:t> </a:t>
                      </a:r>
                      <a:r>
                        <a:rPr sz="850" spc="65" dirty="0">
                          <a:latin typeface="Times New Roman"/>
                          <a:cs typeface="Times New Roman"/>
                        </a:rPr>
                        <a:t>göstərilməlidir)</a:t>
                      </a:r>
                      <a:endParaRPr sz="850">
                        <a:latin typeface="Times New Roman"/>
                        <a:cs typeface="Times New Roman"/>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446513">
                <a:tc>
                  <a:txBody>
                    <a:bodyPr/>
                    <a:lstStyle/>
                    <a:p>
                      <a:pPr marL="55880">
                        <a:lnSpc>
                          <a:spcPct val="100000"/>
                        </a:lnSpc>
                        <a:spcBef>
                          <a:spcPts val="45"/>
                        </a:spcBef>
                      </a:pPr>
                      <a:r>
                        <a:rPr sz="850" spc="35" dirty="0">
                          <a:latin typeface="Times New Roman"/>
                          <a:cs typeface="Times New Roman"/>
                        </a:rPr>
                        <a:t>3.2</a:t>
                      </a:r>
                      <a:endParaRPr sz="850">
                        <a:latin typeface="Times New Roman"/>
                        <a:cs typeface="Times New Roman"/>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57150">
                        <a:lnSpc>
                          <a:spcPct val="100000"/>
                        </a:lnSpc>
                        <a:spcBef>
                          <a:spcPts val="45"/>
                        </a:spcBef>
                      </a:pPr>
                      <a:r>
                        <a:rPr sz="850" spc="65" dirty="0">
                          <a:latin typeface="Times New Roman"/>
                          <a:cs typeface="Times New Roman"/>
                        </a:rPr>
                        <a:t>İdxalı  </a:t>
                      </a:r>
                      <a:r>
                        <a:rPr sz="850" spc="85" dirty="0">
                          <a:latin typeface="Times New Roman"/>
                          <a:cs typeface="Times New Roman"/>
                        </a:rPr>
                        <a:t> </a:t>
                      </a:r>
                      <a:r>
                        <a:rPr sz="850" spc="80" dirty="0">
                          <a:latin typeface="Times New Roman"/>
                          <a:cs typeface="Times New Roman"/>
                        </a:rPr>
                        <a:t>nəzərdə </a:t>
                      </a:r>
                      <a:r>
                        <a:rPr sz="850" spc="360" dirty="0">
                          <a:latin typeface="Times New Roman"/>
                          <a:cs typeface="Times New Roman"/>
                        </a:rPr>
                        <a:t> </a:t>
                      </a:r>
                      <a:r>
                        <a:rPr sz="850" spc="65" dirty="0">
                          <a:latin typeface="Times New Roman"/>
                          <a:cs typeface="Times New Roman"/>
                        </a:rPr>
                        <a:t>tutulan  </a:t>
                      </a:r>
                      <a:r>
                        <a:rPr sz="850" spc="200" dirty="0">
                          <a:latin typeface="Times New Roman"/>
                          <a:cs typeface="Times New Roman"/>
                        </a:rPr>
                        <a:t> </a:t>
                      </a:r>
                      <a:r>
                        <a:rPr sz="850" spc="70" dirty="0">
                          <a:latin typeface="Times New Roman"/>
                          <a:cs typeface="Times New Roman"/>
                        </a:rPr>
                        <a:t>texnikanın,</a:t>
                      </a:r>
                      <a:endParaRPr sz="850">
                        <a:latin typeface="Times New Roman"/>
                        <a:cs typeface="Times New Roman"/>
                      </a:endParaRPr>
                    </a:p>
                    <a:p>
                      <a:pPr marL="57150" marR="64769">
                        <a:lnSpc>
                          <a:spcPct val="112900"/>
                        </a:lnSpc>
                        <a:spcBef>
                          <a:spcPts val="5"/>
                        </a:spcBef>
                      </a:pPr>
                      <a:r>
                        <a:rPr sz="850" spc="70" dirty="0">
                          <a:latin typeface="Times New Roman"/>
                          <a:cs typeface="Times New Roman"/>
                        </a:rPr>
                        <a:t>texnoloji</a:t>
                      </a:r>
                      <a:r>
                        <a:rPr sz="850" spc="30" dirty="0">
                          <a:latin typeface="Times New Roman"/>
                          <a:cs typeface="Times New Roman"/>
                        </a:rPr>
                        <a:t> </a:t>
                      </a:r>
                      <a:r>
                        <a:rPr sz="850" spc="70" dirty="0">
                          <a:latin typeface="Times New Roman"/>
                          <a:cs typeface="Times New Roman"/>
                        </a:rPr>
                        <a:t>avadanlıqların</a:t>
                      </a:r>
                      <a:r>
                        <a:rPr sz="850" spc="35" dirty="0">
                          <a:latin typeface="Times New Roman"/>
                          <a:cs typeface="Times New Roman"/>
                        </a:rPr>
                        <a:t> </a:t>
                      </a:r>
                      <a:r>
                        <a:rPr sz="850" spc="85" dirty="0">
                          <a:latin typeface="Times New Roman"/>
                          <a:cs typeface="Times New Roman"/>
                        </a:rPr>
                        <a:t>və</a:t>
                      </a:r>
                      <a:r>
                        <a:rPr sz="850" spc="35" dirty="0">
                          <a:latin typeface="Times New Roman"/>
                          <a:cs typeface="Times New Roman"/>
                        </a:rPr>
                        <a:t> </a:t>
                      </a:r>
                      <a:r>
                        <a:rPr sz="850" spc="70" dirty="0">
                          <a:latin typeface="Times New Roman"/>
                          <a:cs typeface="Times New Roman"/>
                        </a:rPr>
                        <a:t>qurğuların </a:t>
                      </a:r>
                      <a:r>
                        <a:rPr sz="850" spc="-195" dirty="0">
                          <a:latin typeface="Times New Roman"/>
                          <a:cs typeface="Times New Roman"/>
                        </a:rPr>
                        <a:t> </a:t>
                      </a:r>
                      <a:r>
                        <a:rPr sz="850" spc="75" dirty="0">
                          <a:latin typeface="Times New Roman"/>
                          <a:cs typeface="Times New Roman"/>
                        </a:rPr>
                        <a:t>alınması</a:t>
                      </a:r>
                      <a:r>
                        <a:rPr sz="850" spc="30" dirty="0">
                          <a:latin typeface="Times New Roman"/>
                          <a:cs typeface="Times New Roman"/>
                        </a:rPr>
                        <a:t> </a:t>
                      </a:r>
                      <a:r>
                        <a:rPr sz="850" spc="55" dirty="0">
                          <a:latin typeface="Times New Roman"/>
                          <a:cs typeface="Times New Roman"/>
                        </a:rPr>
                        <a:t>ilə</a:t>
                      </a:r>
                      <a:r>
                        <a:rPr sz="850" spc="45" dirty="0">
                          <a:latin typeface="Times New Roman"/>
                          <a:cs typeface="Times New Roman"/>
                        </a:rPr>
                        <a:t> </a:t>
                      </a:r>
                      <a:r>
                        <a:rPr sz="850" spc="70" dirty="0">
                          <a:latin typeface="Times New Roman"/>
                          <a:cs typeface="Times New Roman"/>
                        </a:rPr>
                        <a:t>bağlı</a:t>
                      </a:r>
                      <a:r>
                        <a:rPr sz="850" spc="40" dirty="0">
                          <a:latin typeface="Times New Roman"/>
                          <a:cs typeface="Times New Roman"/>
                        </a:rPr>
                        <a:t> </a:t>
                      </a:r>
                      <a:r>
                        <a:rPr sz="850" spc="80" dirty="0">
                          <a:latin typeface="Times New Roman"/>
                          <a:cs typeface="Times New Roman"/>
                        </a:rPr>
                        <a:t>müqavilənin</a:t>
                      </a:r>
                      <a:r>
                        <a:rPr sz="850" spc="40" dirty="0">
                          <a:latin typeface="Times New Roman"/>
                          <a:cs typeface="Times New Roman"/>
                        </a:rPr>
                        <a:t> </a:t>
                      </a:r>
                      <a:r>
                        <a:rPr sz="850" spc="60" dirty="0">
                          <a:latin typeface="Times New Roman"/>
                          <a:cs typeface="Times New Roman"/>
                        </a:rPr>
                        <a:t>surəti</a:t>
                      </a:r>
                      <a:endParaRPr sz="850">
                        <a:latin typeface="Times New Roman"/>
                        <a:cs typeface="Times New Roman"/>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bl>
          </a:graphicData>
        </a:graphic>
      </p:graphicFrame>
      <p:sp>
        <p:nvSpPr>
          <p:cNvPr id="22" name="object 22"/>
          <p:cNvSpPr txBox="1"/>
          <p:nvPr/>
        </p:nvSpPr>
        <p:spPr>
          <a:xfrm>
            <a:off x="6798276" y="3982067"/>
            <a:ext cx="4830445" cy="453390"/>
          </a:xfrm>
          <a:prstGeom prst="rect">
            <a:avLst/>
          </a:prstGeom>
        </p:spPr>
        <p:txBody>
          <a:bodyPr vert="horz" wrap="square" lIns="0" tIns="13970" rIns="0" bIns="0" rtlCol="0">
            <a:spAutoFit/>
          </a:bodyPr>
          <a:lstStyle/>
          <a:p>
            <a:pPr marL="12700">
              <a:lnSpc>
                <a:spcPct val="100000"/>
              </a:lnSpc>
              <a:spcBef>
                <a:spcPts val="110"/>
              </a:spcBef>
            </a:pPr>
            <a:r>
              <a:rPr sz="850" b="1" spc="45" dirty="0">
                <a:latin typeface="Arial"/>
                <a:cs typeface="Arial"/>
              </a:rPr>
              <a:t>Qeyd:</a:t>
            </a:r>
            <a:r>
              <a:rPr sz="850" b="1" spc="40" dirty="0">
                <a:latin typeface="Arial"/>
                <a:cs typeface="Arial"/>
              </a:rPr>
              <a:t> </a:t>
            </a:r>
            <a:r>
              <a:rPr sz="850" i="1" spc="30" dirty="0">
                <a:latin typeface="Times New Roman"/>
                <a:cs typeface="Times New Roman"/>
              </a:rPr>
              <a:t>ərizə</a:t>
            </a:r>
            <a:r>
              <a:rPr sz="850" i="1" spc="25" dirty="0">
                <a:latin typeface="Times New Roman"/>
                <a:cs typeface="Times New Roman"/>
              </a:rPr>
              <a:t> </a:t>
            </a:r>
            <a:r>
              <a:rPr sz="850" i="1" spc="30" dirty="0">
                <a:latin typeface="Times New Roman"/>
                <a:cs typeface="Times New Roman"/>
              </a:rPr>
              <a:t>səlahiyyətli </a:t>
            </a:r>
            <a:r>
              <a:rPr sz="850" i="1" spc="40" dirty="0">
                <a:latin typeface="Times New Roman"/>
                <a:cs typeface="Times New Roman"/>
              </a:rPr>
              <a:t>nümayəndə</a:t>
            </a:r>
            <a:r>
              <a:rPr sz="850" i="1" spc="25" dirty="0">
                <a:latin typeface="Times New Roman"/>
                <a:cs typeface="Times New Roman"/>
              </a:rPr>
              <a:t> </a:t>
            </a:r>
            <a:r>
              <a:rPr sz="850" i="1" spc="30" dirty="0">
                <a:latin typeface="Times New Roman"/>
                <a:cs typeface="Times New Roman"/>
              </a:rPr>
              <a:t>tərəfindən </a:t>
            </a:r>
            <a:r>
              <a:rPr sz="850" i="1" spc="40" dirty="0">
                <a:latin typeface="Times New Roman"/>
                <a:cs typeface="Times New Roman"/>
              </a:rPr>
              <a:t>təqdim</a:t>
            </a:r>
            <a:r>
              <a:rPr sz="850" i="1" spc="30" dirty="0">
                <a:latin typeface="Times New Roman"/>
                <a:cs typeface="Times New Roman"/>
              </a:rPr>
              <a:t> </a:t>
            </a:r>
            <a:r>
              <a:rPr sz="850" i="1" spc="40" dirty="0">
                <a:latin typeface="Times New Roman"/>
                <a:cs typeface="Times New Roman"/>
              </a:rPr>
              <a:t>olunduqda</a:t>
            </a:r>
            <a:r>
              <a:rPr sz="850" i="1" spc="30" dirty="0">
                <a:latin typeface="Times New Roman"/>
                <a:cs typeface="Times New Roman"/>
              </a:rPr>
              <a:t> </a:t>
            </a:r>
            <a:r>
              <a:rPr sz="850" i="1" spc="35" dirty="0">
                <a:latin typeface="Times New Roman"/>
                <a:cs typeface="Times New Roman"/>
              </a:rPr>
              <a:t>etibarnamə</a:t>
            </a:r>
            <a:r>
              <a:rPr sz="850" i="1" spc="20" dirty="0">
                <a:latin typeface="Times New Roman"/>
                <a:cs typeface="Times New Roman"/>
              </a:rPr>
              <a:t> </a:t>
            </a:r>
            <a:r>
              <a:rPr sz="850" i="1" spc="35" dirty="0">
                <a:latin typeface="Times New Roman"/>
                <a:cs typeface="Times New Roman"/>
              </a:rPr>
              <a:t>əlavə</a:t>
            </a:r>
            <a:r>
              <a:rPr sz="850" i="1" spc="25" dirty="0">
                <a:latin typeface="Times New Roman"/>
                <a:cs typeface="Times New Roman"/>
              </a:rPr>
              <a:t> edilir.</a:t>
            </a:r>
            <a:endParaRPr sz="850">
              <a:latin typeface="Times New Roman"/>
              <a:cs typeface="Times New Roman"/>
            </a:endParaRPr>
          </a:p>
          <a:p>
            <a:pPr>
              <a:lnSpc>
                <a:spcPct val="100000"/>
              </a:lnSpc>
              <a:spcBef>
                <a:spcPts val="50"/>
              </a:spcBef>
            </a:pPr>
            <a:endParaRPr sz="1100">
              <a:latin typeface="Times New Roman"/>
              <a:cs typeface="Times New Roman"/>
            </a:endParaRPr>
          </a:p>
          <a:p>
            <a:pPr marL="12700">
              <a:lnSpc>
                <a:spcPct val="100000"/>
              </a:lnSpc>
              <a:tabLst>
                <a:tab pos="4816475" algn="l"/>
              </a:tabLst>
            </a:pPr>
            <a:r>
              <a:rPr sz="850" spc="-20" dirty="0">
                <a:latin typeface="Times New Roman"/>
                <a:cs typeface="Times New Roman"/>
              </a:rPr>
              <a:t>3.</a:t>
            </a:r>
            <a:r>
              <a:rPr sz="850" spc="125" dirty="0">
                <a:latin typeface="Times New Roman"/>
                <a:cs typeface="Times New Roman"/>
              </a:rPr>
              <a:t> </a:t>
            </a:r>
            <a:r>
              <a:rPr sz="850" spc="85" dirty="0">
                <a:latin typeface="Times New Roman"/>
                <a:cs typeface="Times New Roman"/>
              </a:rPr>
              <a:t>Hüquqi</a:t>
            </a:r>
            <a:r>
              <a:rPr sz="850" spc="45" dirty="0">
                <a:latin typeface="Times New Roman"/>
                <a:cs typeface="Times New Roman"/>
              </a:rPr>
              <a:t> </a:t>
            </a:r>
            <a:r>
              <a:rPr sz="850" spc="70" dirty="0">
                <a:latin typeface="Times New Roman"/>
                <a:cs typeface="Times New Roman"/>
              </a:rPr>
              <a:t>şəxsin</a:t>
            </a:r>
            <a:r>
              <a:rPr sz="850" spc="55" dirty="0">
                <a:latin typeface="Times New Roman"/>
                <a:cs typeface="Times New Roman"/>
              </a:rPr>
              <a:t> </a:t>
            </a:r>
            <a:r>
              <a:rPr sz="850" spc="80" dirty="0">
                <a:latin typeface="Times New Roman"/>
                <a:cs typeface="Times New Roman"/>
              </a:rPr>
              <a:t>qanuni</a:t>
            </a:r>
            <a:r>
              <a:rPr sz="850" spc="55" dirty="0">
                <a:latin typeface="Times New Roman"/>
                <a:cs typeface="Times New Roman"/>
              </a:rPr>
              <a:t> </a:t>
            </a:r>
            <a:r>
              <a:rPr sz="850" spc="65" dirty="0">
                <a:latin typeface="Times New Roman"/>
                <a:cs typeface="Times New Roman"/>
              </a:rPr>
              <a:t>təmsilçisinin</a:t>
            </a:r>
            <a:r>
              <a:rPr sz="850" spc="50" dirty="0">
                <a:latin typeface="Times New Roman"/>
                <a:cs typeface="Times New Roman"/>
              </a:rPr>
              <a:t> </a:t>
            </a:r>
            <a:r>
              <a:rPr sz="850" spc="85" dirty="0">
                <a:latin typeface="Times New Roman"/>
                <a:cs typeface="Times New Roman"/>
              </a:rPr>
              <a:t>və</a:t>
            </a:r>
            <a:r>
              <a:rPr sz="850" spc="55" dirty="0">
                <a:latin typeface="Times New Roman"/>
                <a:cs typeface="Times New Roman"/>
              </a:rPr>
              <a:t> </a:t>
            </a:r>
            <a:r>
              <a:rPr sz="850" spc="85" dirty="0">
                <a:latin typeface="Times New Roman"/>
                <a:cs typeface="Times New Roman"/>
              </a:rPr>
              <a:t>ya</a:t>
            </a:r>
            <a:r>
              <a:rPr sz="850" spc="60" dirty="0">
                <a:latin typeface="Times New Roman"/>
                <a:cs typeface="Times New Roman"/>
              </a:rPr>
              <a:t> </a:t>
            </a:r>
            <a:r>
              <a:rPr sz="850" spc="90" dirty="0">
                <a:latin typeface="Times New Roman"/>
                <a:cs typeface="Times New Roman"/>
              </a:rPr>
              <a:t>onun</a:t>
            </a:r>
            <a:r>
              <a:rPr sz="850" spc="55" dirty="0">
                <a:latin typeface="Times New Roman"/>
                <a:cs typeface="Times New Roman"/>
              </a:rPr>
              <a:t> </a:t>
            </a:r>
            <a:r>
              <a:rPr sz="850" spc="65" dirty="0">
                <a:latin typeface="Times New Roman"/>
                <a:cs typeface="Times New Roman"/>
              </a:rPr>
              <a:t>səlahiyyətli</a:t>
            </a:r>
            <a:r>
              <a:rPr sz="850" spc="125" dirty="0">
                <a:latin typeface="Times New Roman"/>
                <a:cs typeface="Times New Roman"/>
              </a:rPr>
              <a:t> </a:t>
            </a:r>
            <a:r>
              <a:rPr sz="850" spc="80" dirty="0">
                <a:latin typeface="Times New Roman"/>
                <a:cs typeface="Times New Roman"/>
              </a:rPr>
              <a:t>nümayəndəsinin</a:t>
            </a:r>
            <a:r>
              <a:rPr sz="850" u="sng" spc="80" dirty="0">
                <a:uFill>
                  <a:solidFill>
                    <a:srgbClr val="000000"/>
                  </a:solidFill>
                </a:uFill>
                <a:latin typeface="Times New Roman"/>
                <a:cs typeface="Times New Roman"/>
              </a:rPr>
              <a:t> 	</a:t>
            </a:r>
            <a:endParaRPr sz="850">
              <a:latin typeface="Times New Roman"/>
              <a:cs typeface="Times New Roman"/>
            </a:endParaRPr>
          </a:p>
        </p:txBody>
      </p:sp>
      <p:sp>
        <p:nvSpPr>
          <p:cNvPr id="23" name="object 23"/>
          <p:cNvSpPr txBox="1"/>
          <p:nvPr/>
        </p:nvSpPr>
        <p:spPr>
          <a:xfrm>
            <a:off x="8722386" y="4708061"/>
            <a:ext cx="962660" cy="134620"/>
          </a:xfrm>
          <a:prstGeom prst="rect">
            <a:avLst/>
          </a:prstGeom>
        </p:spPr>
        <p:txBody>
          <a:bodyPr vert="horz" wrap="square" lIns="0" tIns="13970" rIns="0" bIns="0" rtlCol="0">
            <a:spAutoFit/>
          </a:bodyPr>
          <a:lstStyle/>
          <a:p>
            <a:pPr marL="12700">
              <a:lnSpc>
                <a:spcPct val="100000"/>
              </a:lnSpc>
              <a:spcBef>
                <a:spcPts val="110"/>
              </a:spcBef>
            </a:pPr>
            <a:r>
              <a:rPr sz="700" spc="55" dirty="0">
                <a:latin typeface="Times New Roman"/>
                <a:cs typeface="Times New Roman"/>
              </a:rPr>
              <a:t>(vəzifəsi,</a:t>
            </a:r>
            <a:r>
              <a:rPr sz="700" spc="15" dirty="0">
                <a:latin typeface="Times New Roman"/>
                <a:cs typeface="Times New Roman"/>
              </a:rPr>
              <a:t> </a:t>
            </a:r>
            <a:r>
              <a:rPr sz="700" spc="60" dirty="0">
                <a:latin typeface="Times New Roman"/>
                <a:cs typeface="Times New Roman"/>
              </a:rPr>
              <a:t>soyadı,</a:t>
            </a:r>
            <a:r>
              <a:rPr sz="700" spc="10" dirty="0">
                <a:latin typeface="Times New Roman"/>
                <a:cs typeface="Times New Roman"/>
              </a:rPr>
              <a:t> </a:t>
            </a:r>
            <a:r>
              <a:rPr sz="700" spc="60" dirty="0">
                <a:latin typeface="Times New Roman"/>
                <a:cs typeface="Times New Roman"/>
              </a:rPr>
              <a:t>adı)</a:t>
            </a:r>
            <a:endParaRPr sz="700">
              <a:latin typeface="Times New Roman"/>
              <a:cs typeface="Times New Roman"/>
            </a:endParaRPr>
          </a:p>
        </p:txBody>
      </p:sp>
      <p:sp>
        <p:nvSpPr>
          <p:cNvPr id="24" name="object 24"/>
          <p:cNvSpPr txBox="1"/>
          <p:nvPr/>
        </p:nvSpPr>
        <p:spPr>
          <a:xfrm>
            <a:off x="6798276" y="4957986"/>
            <a:ext cx="4610100" cy="301625"/>
          </a:xfrm>
          <a:prstGeom prst="rect">
            <a:avLst/>
          </a:prstGeom>
        </p:spPr>
        <p:txBody>
          <a:bodyPr vert="horz" wrap="square" lIns="0" tIns="33655" rIns="0" bIns="0" rtlCol="0">
            <a:spAutoFit/>
          </a:bodyPr>
          <a:lstStyle/>
          <a:p>
            <a:pPr marL="12700">
              <a:lnSpc>
                <a:spcPct val="100000"/>
              </a:lnSpc>
              <a:spcBef>
                <a:spcPts val="265"/>
              </a:spcBef>
              <a:tabLst>
                <a:tab pos="4596765" algn="l"/>
              </a:tabLst>
            </a:pPr>
            <a:r>
              <a:rPr sz="850" spc="-20" dirty="0">
                <a:latin typeface="Times New Roman"/>
                <a:cs typeface="Times New Roman"/>
              </a:rPr>
              <a:t>4.</a:t>
            </a:r>
            <a:r>
              <a:rPr sz="850" spc="80" dirty="0">
                <a:latin typeface="Times New Roman"/>
                <a:cs typeface="Times New Roman"/>
              </a:rPr>
              <a:t> </a:t>
            </a:r>
            <a:r>
              <a:rPr sz="850" spc="95" dirty="0">
                <a:latin typeface="Times New Roman"/>
                <a:cs typeface="Times New Roman"/>
              </a:rPr>
              <a:t>Ərizənin</a:t>
            </a:r>
            <a:r>
              <a:rPr sz="850" spc="30" dirty="0">
                <a:latin typeface="Times New Roman"/>
                <a:cs typeface="Times New Roman"/>
              </a:rPr>
              <a:t> </a:t>
            </a:r>
            <a:r>
              <a:rPr sz="850" spc="100" dirty="0">
                <a:latin typeface="Times New Roman"/>
                <a:cs typeface="Times New Roman"/>
              </a:rPr>
              <a:t>doldurulduğutarix</a:t>
            </a:r>
            <a:r>
              <a:rPr sz="850" spc="25" dirty="0">
                <a:latin typeface="Times New Roman"/>
                <a:cs typeface="Times New Roman"/>
              </a:rPr>
              <a:t> </a:t>
            </a:r>
            <a:r>
              <a:rPr sz="850" u="sng" spc="55" dirty="0">
                <a:uFill>
                  <a:solidFill>
                    <a:srgbClr val="000000"/>
                  </a:solidFill>
                </a:uFill>
                <a:latin typeface="Times New Roman"/>
                <a:cs typeface="Times New Roman"/>
              </a:rPr>
              <a:t> </a:t>
            </a:r>
            <a:r>
              <a:rPr sz="850" u="sng" dirty="0">
                <a:uFill>
                  <a:solidFill>
                    <a:srgbClr val="000000"/>
                  </a:solidFill>
                </a:uFill>
                <a:latin typeface="Times New Roman"/>
                <a:cs typeface="Times New Roman"/>
              </a:rPr>
              <a:t>	</a:t>
            </a:r>
            <a:endParaRPr sz="850">
              <a:latin typeface="Times New Roman"/>
              <a:cs typeface="Times New Roman"/>
            </a:endParaRPr>
          </a:p>
          <a:p>
            <a:pPr marR="812800" algn="r">
              <a:lnSpc>
                <a:spcPct val="100000"/>
              </a:lnSpc>
              <a:spcBef>
                <a:spcPts val="145"/>
              </a:spcBef>
            </a:pPr>
            <a:r>
              <a:rPr sz="700" spc="40" dirty="0">
                <a:latin typeface="Times New Roman"/>
                <a:cs typeface="Times New Roman"/>
              </a:rPr>
              <a:t>(gün,</a:t>
            </a:r>
            <a:r>
              <a:rPr sz="700" spc="10" dirty="0">
                <a:latin typeface="Times New Roman"/>
                <a:cs typeface="Times New Roman"/>
              </a:rPr>
              <a:t> </a:t>
            </a:r>
            <a:r>
              <a:rPr sz="700" spc="45" dirty="0">
                <a:latin typeface="Times New Roman"/>
                <a:cs typeface="Times New Roman"/>
              </a:rPr>
              <a:t>ay,</a:t>
            </a:r>
            <a:r>
              <a:rPr sz="700" spc="15" dirty="0">
                <a:latin typeface="Times New Roman"/>
                <a:cs typeface="Times New Roman"/>
              </a:rPr>
              <a:t> </a:t>
            </a:r>
            <a:r>
              <a:rPr sz="700" spc="30" dirty="0">
                <a:latin typeface="Times New Roman"/>
                <a:cs typeface="Times New Roman"/>
              </a:rPr>
              <a:t>il)</a:t>
            </a:r>
            <a:endParaRPr sz="700">
              <a:latin typeface="Times New Roman"/>
              <a:cs typeface="Times New Roman"/>
            </a:endParaRPr>
          </a:p>
        </p:txBody>
      </p:sp>
      <p:sp>
        <p:nvSpPr>
          <p:cNvPr id="25" name="object 25"/>
          <p:cNvSpPr txBox="1"/>
          <p:nvPr/>
        </p:nvSpPr>
        <p:spPr>
          <a:xfrm>
            <a:off x="6798276" y="5394753"/>
            <a:ext cx="4110354" cy="156845"/>
          </a:xfrm>
          <a:prstGeom prst="rect">
            <a:avLst/>
          </a:prstGeom>
        </p:spPr>
        <p:txBody>
          <a:bodyPr vert="horz" wrap="square" lIns="0" tIns="13970" rIns="0" bIns="0" rtlCol="0">
            <a:spAutoFit/>
          </a:bodyPr>
          <a:lstStyle/>
          <a:p>
            <a:pPr marL="12700">
              <a:lnSpc>
                <a:spcPct val="100000"/>
              </a:lnSpc>
              <a:spcBef>
                <a:spcPts val="110"/>
              </a:spcBef>
            </a:pPr>
            <a:r>
              <a:rPr sz="850" spc="-20" dirty="0">
                <a:latin typeface="Times New Roman"/>
                <a:cs typeface="Times New Roman"/>
              </a:rPr>
              <a:t>5.</a:t>
            </a:r>
            <a:r>
              <a:rPr sz="850" spc="125" dirty="0">
                <a:latin typeface="Times New Roman"/>
                <a:cs typeface="Times New Roman"/>
              </a:rPr>
              <a:t> </a:t>
            </a:r>
            <a:r>
              <a:rPr sz="850" spc="85" dirty="0">
                <a:latin typeface="Times New Roman"/>
                <a:cs typeface="Times New Roman"/>
              </a:rPr>
              <a:t>Hüquqi</a:t>
            </a:r>
            <a:r>
              <a:rPr sz="850" spc="45" dirty="0">
                <a:latin typeface="Times New Roman"/>
                <a:cs typeface="Times New Roman"/>
              </a:rPr>
              <a:t> </a:t>
            </a:r>
            <a:r>
              <a:rPr sz="850" spc="70" dirty="0">
                <a:latin typeface="Times New Roman"/>
                <a:cs typeface="Times New Roman"/>
              </a:rPr>
              <a:t>şəxsin</a:t>
            </a:r>
            <a:r>
              <a:rPr sz="850" spc="55" dirty="0">
                <a:latin typeface="Times New Roman"/>
                <a:cs typeface="Times New Roman"/>
              </a:rPr>
              <a:t> </a:t>
            </a:r>
            <a:r>
              <a:rPr sz="850" spc="80" dirty="0">
                <a:latin typeface="Times New Roman"/>
                <a:cs typeface="Times New Roman"/>
              </a:rPr>
              <a:t>qanuni</a:t>
            </a:r>
            <a:r>
              <a:rPr sz="850" spc="55" dirty="0">
                <a:latin typeface="Times New Roman"/>
                <a:cs typeface="Times New Roman"/>
              </a:rPr>
              <a:t> </a:t>
            </a:r>
            <a:r>
              <a:rPr sz="850" spc="65" dirty="0">
                <a:latin typeface="Times New Roman"/>
                <a:cs typeface="Times New Roman"/>
              </a:rPr>
              <a:t>təmsilçisinin</a:t>
            </a:r>
            <a:r>
              <a:rPr sz="850" spc="50" dirty="0">
                <a:latin typeface="Times New Roman"/>
                <a:cs typeface="Times New Roman"/>
              </a:rPr>
              <a:t> </a:t>
            </a:r>
            <a:r>
              <a:rPr sz="850" spc="85" dirty="0">
                <a:latin typeface="Times New Roman"/>
                <a:cs typeface="Times New Roman"/>
              </a:rPr>
              <a:t>və</a:t>
            </a:r>
            <a:r>
              <a:rPr sz="850" spc="55" dirty="0">
                <a:latin typeface="Times New Roman"/>
                <a:cs typeface="Times New Roman"/>
              </a:rPr>
              <a:t> </a:t>
            </a:r>
            <a:r>
              <a:rPr sz="850" spc="85" dirty="0">
                <a:latin typeface="Times New Roman"/>
                <a:cs typeface="Times New Roman"/>
              </a:rPr>
              <a:t>ya</a:t>
            </a:r>
            <a:r>
              <a:rPr sz="850" spc="60" dirty="0">
                <a:latin typeface="Times New Roman"/>
                <a:cs typeface="Times New Roman"/>
              </a:rPr>
              <a:t> </a:t>
            </a:r>
            <a:r>
              <a:rPr sz="850" spc="90" dirty="0">
                <a:latin typeface="Times New Roman"/>
                <a:cs typeface="Times New Roman"/>
              </a:rPr>
              <a:t>onun</a:t>
            </a:r>
            <a:r>
              <a:rPr sz="850" spc="55" dirty="0">
                <a:latin typeface="Times New Roman"/>
                <a:cs typeface="Times New Roman"/>
              </a:rPr>
              <a:t> </a:t>
            </a:r>
            <a:r>
              <a:rPr sz="850" spc="65" dirty="0">
                <a:latin typeface="Times New Roman"/>
                <a:cs typeface="Times New Roman"/>
              </a:rPr>
              <a:t>səlahiyyətli</a:t>
            </a:r>
            <a:r>
              <a:rPr sz="850" spc="-25" dirty="0">
                <a:latin typeface="Times New Roman"/>
                <a:cs typeface="Times New Roman"/>
              </a:rPr>
              <a:t> </a:t>
            </a:r>
            <a:r>
              <a:rPr sz="850" spc="80" dirty="0">
                <a:latin typeface="Times New Roman"/>
                <a:cs typeface="Times New Roman"/>
              </a:rPr>
              <a:t>nümayəndəsinin</a:t>
            </a:r>
            <a:endParaRPr sz="850">
              <a:latin typeface="Times New Roman"/>
              <a:cs typeface="Times New Roman"/>
            </a:endParaRPr>
          </a:p>
        </p:txBody>
      </p:sp>
      <p:sp>
        <p:nvSpPr>
          <p:cNvPr id="26" name="object 26"/>
          <p:cNvSpPr txBox="1"/>
          <p:nvPr/>
        </p:nvSpPr>
        <p:spPr>
          <a:xfrm>
            <a:off x="11049984" y="6121839"/>
            <a:ext cx="352425" cy="156845"/>
          </a:xfrm>
          <a:prstGeom prst="rect">
            <a:avLst/>
          </a:prstGeom>
        </p:spPr>
        <p:txBody>
          <a:bodyPr vert="horz" wrap="square" lIns="0" tIns="13970" rIns="0" bIns="0" rtlCol="0">
            <a:spAutoFit/>
          </a:bodyPr>
          <a:lstStyle/>
          <a:p>
            <a:pPr marL="12700">
              <a:lnSpc>
                <a:spcPct val="100000"/>
              </a:lnSpc>
              <a:spcBef>
                <a:spcPts val="110"/>
              </a:spcBef>
            </a:pPr>
            <a:r>
              <a:rPr sz="850" spc="55" dirty="0">
                <a:latin typeface="Times New Roman"/>
                <a:cs typeface="Times New Roman"/>
              </a:rPr>
              <a:t>(imza)</a:t>
            </a:r>
            <a:endParaRPr sz="850">
              <a:latin typeface="Times New Roman"/>
              <a:cs typeface="Times New Roman"/>
            </a:endParaRPr>
          </a:p>
        </p:txBody>
      </p:sp>
      <p:sp>
        <p:nvSpPr>
          <p:cNvPr id="27" name="object 27"/>
          <p:cNvSpPr txBox="1"/>
          <p:nvPr/>
        </p:nvSpPr>
        <p:spPr>
          <a:xfrm>
            <a:off x="11039271" y="6416822"/>
            <a:ext cx="276860" cy="156845"/>
          </a:xfrm>
          <a:prstGeom prst="rect">
            <a:avLst/>
          </a:prstGeom>
        </p:spPr>
        <p:txBody>
          <a:bodyPr vert="horz" wrap="square" lIns="0" tIns="13970" rIns="0" bIns="0" rtlCol="0">
            <a:spAutoFit/>
          </a:bodyPr>
          <a:lstStyle/>
          <a:p>
            <a:pPr marL="12700">
              <a:lnSpc>
                <a:spcPct val="100000"/>
              </a:lnSpc>
              <a:spcBef>
                <a:spcPts val="110"/>
              </a:spcBef>
            </a:pPr>
            <a:r>
              <a:rPr sz="850" spc="45" dirty="0">
                <a:latin typeface="Times New Roman"/>
                <a:cs typeface="Times New Roman"/>
              </a:rPr>
              <a:t>M.Y.</a:t>
            </a:r>
            <a:endParaRPr sz="850">
              <a:latin typeface="Times New Roman"/>
              <a:cs typeface="Times New Roman"/>
            </a:endParaRPr>
          </a:p>
        </p:txBody>
      </p:sp>
      <p:sp>
        <p:nvSpPr>
          <p:cNvPr id="28" name="object 28"/>
          <p:cNvSpPr/>
          <p:nvPr/>
        </p:nvSpPr>
        <p:spPr>
          <a:xfrm>
            <a:off x="6810975" y="724610"/>
            <a:ext cx="4761230" cy="0"/>
          </a:xfrm>
          <a:custGeom>
            <a:avLst/>
            <a:gdLst/>
            <a:ahLst/>
            <a:cxnLst/>
            <a:rect l="l" t="t" r="r" b="b"/>
            <a:pathLst>
              <a:path w="4761230">
                <a:moveTo>
                  <a:pt x="0" y="0"/>
                </a:moveTo>
                <a:lnTo>
                  <a:pt x="4760928" y="0"/>
                </a:lnTo>
              </a:path>
            </a:pathLst>
          </a:custGeom>
          <a:ln w="6550">
            <a:solidFill>
              <a:srgbClr val="000000"/>
            </a:solidFill>
          </a:ln>
        </p:spPr>
        <p:txBody>
          <a:bodyPr wrap="square" lIns="0" tIns="0" rIns="0" bIns="0" rtlCol="0"/>
          <a:lstStyle/>
          <a:p>
            <a:endParaRPr/>
          </a:p>
        </p:txBody>
      </p:sp>
      <p:sp>
        <p:nvSpPr>
          <p:cNvPr id="29" name="object 29"/>
          <p:cNvSpPr/>
          <p:nvPr/>
        </p:nvSpPr>
        <p:spPr>
          <a:xfrm>
            <a:off x="6810976" y="4711572"/>
            <a:ext cx="4761865" cy="0"/>
          </a:xfrm>
          <a:custGeom>
            <a:avLst/>
            <a:gdLst/>
            <a:ahLst/>
            <a:cxnLst/>
            <a:rect l="l" t="t" r="r" b="b"/>
            <a:pathLst>
              <a:path w="4761865">
                <a:moveTo>
                  <a:pt x="0" y="0"/>
                </a:moveTo>
                <a:lnTo>
                  <a:pt x="4761424" y="0"/>
                </a:lnTo>
              </a:path>
            </a:pathLst>
          </a:custGeom>
          <a:ln w="6550">
            <a:solidFill>
              <a:srgbClr val="000000"/>
            </a:solidFill>
          </a:ln>
        </p:spPr>
        <p:txBody>
          <a:bodyPr wrap="square" lIns="0" tIns="0" rIns="0" bIns="0" rtlCol="0"/>
          <a:lstStyle/>
          <a:p>
            <a:endParaRPr/>
          </a:p>
        </p:txBody>
      </p:sp>
      <p:sp>
        <p:nvSpPr>
          <p:cNvPr id="30" name="object 30"/>
          <p:cNvSpPr/>
          <p:nvPr/>
        </p:nvSpPr>
        <p:spPr>
          <a:xfrm>
            <a:off x="10874429" y="5975803"/>
            <a:ext cx="714375" cy="0"/>
          </a:xfrm>
          <a:custGeom>
            <a:avLst/>
            <a:gdLst/>
            <a:ahLst/>
            <a:cxnLst/>
            <a:rect l="l" t="t" r="r" b="b"/>
            <a:pathLst>
              <a:path w="714375">
                <a:moveTo>
                  <a:pt x="0" y="0"/>
                </a:moveTo>
                <a:lnTo>
                  <a:pt x="714139" y="0"/>
                </a:lnTo>
              </a:path>
            </a:pathLst>
          </a:custGeom>
          <a:ln w="6550">
            <a:solidFill>
              <a:srgbClr val="000000"/>
            </a:solidFill>
          </a:ln>
        </p:spPr>
        <p:txBody>
          <a:bodyPr wrap="square" lIns="0" tIns="0" rIns="0" bIns="0" rtlCol="0"/>
          <a:lstStyle/>
          <a:p>
            <a:endParaRPr/>
          </a:p>
        </p:txBody>
      </p:sp>
      <p:sp>
        <p:nvSpPr>
          <p:cNvPr id="31" name="object 31"/>
          <p:cNvSpPr/>
          <p:nvPr/>
        </p:nvSpPr>
        <p:spPr>
          <a:xfrm>
            <a:off x="6262115" y="0"/>
            <a:ext cx="34925" cy="6858000"/>
          </a:xfrm>
          <a:custGeom>
            <a:avLst/>
            <a:gdLst/>
            <a:ahLst/>
            <a:cxnLst/>
            <a:rect l="l" t="t" r="r" b="b"/>
            <a:pathLst>
              <a:path w="34925" h="6858000">
                <a:moveTo>
                  <a:pt x="0" y="0"/>
                </a:moveTo>
                <a:lnTo>
                  <a:pt x="34798" y="6857999"/>
                </a:lnTo>
              </a:path>
            </a:pathLst>
          </a:custGeom>
          <a:ln w="6096">
            <a:solidFill>
              <a:srgbClr val="000000"/>
            </a:solidFill>
            <a:prstDash val="sysDot"/>
          </a:ln>
        </p:spPr>
        <p:txBody>
          <a:bodyPr wrap="square" lIns="0" tIns="0" rIns="0" bIns="0" rtlCol="0"/>
          <a:lstStyle/>
          <a:p>
            <a:endParaRPr/>
          </a:p>
        </p:txBody>
      </p:sp>
    </p:spTree>
    <p:extLst>
      <p:ext uri="{BB962C8B-B14F-4D97-AF65-F5344CB8AC3E}">
        <p14:creationId xmlns:p14="http://schemas.microsoft.com/office/powerpoint/2010/main" val="20901791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CF5BDA4-10C7-46A6-AC30-523A3FC438AC}"/>
              </a:ext>
            </a:extLst>
          </p:cNvPr>
          <p:cNvSpPr txBox="1"/>
          <p:nvPr/>
        </p:nvSpPr>
        <p:spPr>
          <a:xfrm>
            <a:off x="3102301" y="399970"/>
            <a:ext cx="8567396" cy="1846659"/>
          </a:xfrm>
          <a:prstGeom prst="rect">
            <a:avLst/>
          </a:prstGeom>
          <a:noFill/>
        </p:spPr>
        <p:txBody>
          <a:bodyPr wrap="square" rtlCol="0" anchor="ctr">
            <a:spAutoFit/>
          </a:bodyPr>
          <a:lstStyle/>
          <a:p>
            <a:pPr algn="just"/>
            <a:r>
              <a:rPr lang="az-Latn-AZ" altLang="ko-KR" sz="2400" b="1" dirty="0">
                <a:solidFill>
                  <a:srgbClr val="FFFF00"/>
                </a:solidFill>
                <a:latin typeface="+mj-lt"/>
                <a:cs typeface="Arial" pitchFamily="34" charset="0"/>
              </a:rPr>
              <a:t>KOB Klaster </a:t>
            </a:r>
            <a:endParaRPr lang="en-US" altLang="ko-KR" sz="2400" b="1" dirty="0">
              <a:solidFill>
                <a:srgbClr val="FFFF00"/>
              </a:solidFill>
              <a:latin typeface="+mj-lt"/>
              <a:cs typeface="Arial" pitchFamily="34" charset="0"/>
            </a:endParaRPr>
          </a:p>
          <a:p>
            <a:pPr algn="just"/>
            <a:endParaRPr lang="az-Latn-AZ" altLang="ko-KR" b="1" dirty="0">
              <a:solidFill>
                <a:srgbClr val="FFFF00"/>
              </a:solidFill>
              <a:latin typeface="+mj-lt"/>
              <a:cs typeface="Arial" pitchFamily="34" charset="0"/>
            </a:endParaRPr>
          </a:p>
          <a:p>
            <a:pPr algn="just"/>
            <a:r>
              <a:rPr lang="az-Latn-AZ" dirty="0">
                <a:solidFill>
                  <a:schemeClr val="bg1"/>
                </a:solidFill>
                <a:latin typeface="Arial" panose="020B0604020202020204" pitchFamily="34" charset="0"/>
                <a:cs typeface="Arial" panose="020B0604020202020204" pitchFamily="34" charset="0"/>
              </a:rPr>
              <a:t>eyni və ya oxşar iqtisadi fəaliyyət sahələrində, müəyyən coğrafi bölgədə yerləşmə əsasında yaranan, işçi qüvvəsini, vahid bazarı və xidmətləri bölüşən, qarşılıqlı iqtisadi münasibətlər quraraq əlaqəli, bir-birini tamamlayan və birgə fəaliyyət göstərən KOB klaster şirkəti və KOB klasteri iştirakçılarının məcmusu.</a:t>
            </a:r>
          </a:p>
        </p:txBody>
      </p:sp>
      <p:sp>
        <p:nvSpPr>
          <p:cNvPr id="5" name="TextBox 4">
            <a:extLst>
              <a:ext uri="{FF2B5EF4-FFF2-40B4-BE49-F238E27FC236}">
                <a16:creationId xmlns:a16="http://schemas.microsoft.com/office/drawing/2014/main" id="{5CF5BDA4-10C7-46A6-AC30-523A3FC438AC}"/>
              </a:ext>
            </a:extLst>
          </p:cNvPr>
          <p:cNvSpPr txBox="1"/>
          <p:nvPr/>
        </p:nvSpPr>
        <p:spPr>
          <a:xfrm>
            <a:off x="3986077" y="2913298"/>
            <a:ext cx="7759083" cy="1569660"/>
          </a:xfrm>
          <a:prstGeom prst="rect">
            <a:avLst/>
          </a:prstGeom>
          <a:noFill/>
        </p:spPr>
        <p:txBody>
          <a:bodyPr wrap="square" rtlCol="0" anchor="ctr">
            <a:spAutoFit/>
          </a:bodyPr>
          <a:lstStyle/>
          <a:p>
            <a:pPr algn="just"/>
            <a:r>
              <a:rPr lang="az-Latn-AZ" sz="2400" b="1" dirty="0">
                <a:solidFill>
                  <a:srgbClr val="FFFF00"/>
                </a:solidFill>
                <a:latin typeface="Arial" panose="020B0604020202020204" pitchFamily="34" charset="0"/>
                <a:cs typeface="Arial" panose="020B0604020202020204" pitchFamily="34" charset="0"/>
              </a:rPr>
              <a:t>KOB klaster şirkəti </a:t>
            </a:r>
            <a:endParaRPr lang="en-US" sz="2400" b="1" dirty="0">
              <a:solidFill>
                <a:srgbClr val="FFFF00"/>
              </a:solidFill>
              <a:latin typeface="Arial" panose="020B0604020202020204" pitchFamily="34" charset="0"/>
              <a:cs typeface="Arial" panose="020B0604020202020204" pitchFamily="34" charset="0"/>
            </a:endParaRPr>
          </a:p>
          <a:p>
            <a:pPr algn="just"/>
            <a:endParaRPr lang="az-Latn-AZ" dirty="0">
              <a:solidFill>
                <a:srgbClr val="FFFF00"/>
              </a:solidFill>
              <a:latin typeface="Arial" panose="020B0604020202020204" pitchFamily="34" charset="0"/>
              <a:cs typeface="Arial" panose="020B0604020202020204" pitchFamily="34" charset="0"/>
            </a:endParaRPr>
          </a:p>
          <a:p>
            <a:pPr algn="just"/>
            <a:r>
              <a:rPr lang="az-Latn-AZ" dirty="0">
                <a:solidFill>
                  <a:schemeClr val="bg1"/>
                </a:solidFill>
                <a:latin typeface="Arial" panose="020B0604020202020204" pitchFamily="34" charset="0"/>
                <a:cs typeface="Arial" panose="020B0604020202020204" pitchFamily="34" charset="0"/>
              </a:rPr>
              <a:t>İqtisadiyyat Nazirliyinin müəyyən etdiyi meyarlara cavab verən KOBİA tərəfindən şəhadətnamə verilmiş kommersiya hüquqi şəxsi.</a:t>
            </a:r>
          </a:p>
          <a:p>
            <a:pPr algn="just"/>
            <a:endParaRPr lang="az-Latn-AZ"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5CF5BDA4-10C7-46A6-AC30-523A3FC438AC}"/>
              </a:ext>
            </a:extLst>
          </p:cNvPr>
          <p:cNvSpPr txBox="1"/>
          <p:nvPr/>
        </p:nvSpPr>
        <p:spPr>
          <a:xfrm>
            <a:off x="3102301" y="4987120"/>
            <a:ext cx="8567396" cy="1661993"/>
          </a:xfrm>
          <a:prstGeom prst="rect">
            <a:avLst/>
          </a:prstGeom>
          <a:noFill/>
        </p:spPr>
        <p:txBody>
          <a:bodyPr wrap="square" rtlCol="0" anchor="ctr">
            <a:spAutoFit/>
          </a:bodyPr>
          <a:lstStyle>
            <a:defPPr>
              <a:defRPr lang="en-US"/>
            </a:defPPr>
            <a:lvl1pPr algn="just">
              <a:defRPr sz="2400">
                <a:solidFill>
                  <a:srgbClr val="FFFF00"/>
                </a:solidFill>
                <a:latin typeface="Arial" panose="020B0604020202020204" pitchFamily="34" charset="0"/>
                <a:cs typeface="Arial" panose="020B0604020202020204" pitchFamily="34" charset="0"/>
              </a:defRPr>
            </a:lvl1pPr>
          </a:lstStyle>
          <a:p>
            <a:r>
              <a:rPr lang="az-Latn-AZ" b="1" dirty="0"/>
              <a:t>KOB klasterinin iştirakçısı </a:t>
            </a:r>
            <a:endParaRPr lang="en-US" b="1" dirty="0"/>
          </a:p>
          <a:p>
            <a:endParaRPr lang="az-Latn-AZ" sz="1800" dirty="0"/>
          </a:p>
          <a:p>
            <a:r>
              <a:rPr lang="az-Latn-AZ" sz="1800" dirty="0">
                <a:solidFill>
                  <a:schemeClr val="bg1"/>
                </a:solidFill>
              </a:rPr>
              <a:t>İqtisadiyyat Nazirliyinin müəyyən etdiyi meyarlara cavab verən KOBİA tərəfindən şəhadətnamə verilmiş kommersiya hüquqi şəxsi.</a:t>
            </a:r>
          </a:p>
          <a:p>
            <a:endParaRPr lang="az-Latn-AZ" dirty="0"/>
          </a:p>
        </p:txBody>
      </p:sp>
      <p:sp>
        <p:nvSpPr>
          <p:cNvPr id="2" name="Isosceles Triangle 1"/>
          <p:cNvSpPr/>
          <p:nvPr/>
        </p:nvSpPr>
        <p:spPr>
          <a:xfrm>
            <a:off x="2782705" y="470990"/>
            <a:ext cx="319596" cy="26585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a:off x="3666479" y="3001126"/>
            <a:ext cx="319596" cy="26585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a:off x="2782705" y="5060746"/>
            <a:ext cx="319596" cy="26585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7648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5A4BDA0-C270-4764-9C18-A593BCE2C965}"/>
              </a:ext>
            </a:extLst>
          </p:cNvPr>
          <p:cNvSpPr txBox="1"/>
          <p:nvPr/>
        </p:nvSpPr>
        <p:spPr>
          <a:xfrm>
            <a:off x="904786" y="60345"/>
            <a:ext cx="3439886" cy="1754326"/>
          </a:xfrm>
          <a:prstGeom prst="rect">
            <a:avLst/>
          </a:prstGeom>
          <a:noFill/>
        </p:spPr>
        <p:txBody>
          <a:bodyPr wrap="square" rtlCol="0" anchor="ctr">
            <a:spAutoFit/>
          </a:bodyPr>
          <a:lstStyle/>
          <a:p>
            <a:r>
              <a:rPr lang="en-US" altLang="ko-KR" sz="5400" dirty="0">
                <a:solidFill>
                  <a:schemeClr val="bg1"/>
                </a:solidFill>
                <a:cs typeface="Arial" pitchFamily="34" charset="0"/>
              </a:rPr>
              <a:t>H</a:t>
            </a:r>
            <a:r>
              <a:rPr lang="az-Latn-AZ" altLang="ko-KR" sz="5400" dirty="0">
                <a:solidFill>
                  <a:schemeClr val="bg1"/>
                </a:solidFill>
                <a:cs typeface="Arial" pitchFamily="34" charset="0"/>
              </a:rPr>
              <a:t>üquqi əsas</a:t>
            </a:r>
            <a:endParaRPr lang="ko-KR" altLang="en-US" sz="5400" dirty="0">
              <a:solidFill>
                <a:schemeClr val="bg1"/>
              </a:solidFill>
              <a:cs typeface="Arial" pitchFamily="34" charset="0"/>
            </a:endParaRPr>
          </a:p>
        </p:txBody>
      </p:sp>
      <p:grpSp>
        <p:nvGrpSpPr>
          <p:cNvPr id="11" name="Group 10">
            <a:extLst>
              <a:ext uri="{FF2B5EF4-FFF2-40B4-BE49-F238E27FC236}">
                <a16:creationId xmlns:a16="http://schemas.microsoft.com/office/drawing/2014/main" id="{6F556014-99F2-413F-BA74-B604762B66FA}"/>
              </a:ext>
            </a:extLst>
          </p:cNvPr>
          <p:cNvGrpSpPr/>
          <p:nvPr/>
        </p:nvGrpSpPr>
        <p:grpSpPr>
          <a:xfrm flipV="1">
            <a:off x="3642232" y="895350"/>
            <a:ext cx="7919927" cy="5200650"/>
            <a:chOff x="2995646" y="448561"/>
            <a:chExt cx="8566511" cy="5919461"/>
          </a:xfrm>
        </p:grpSpPr>
        <p:cxnSp>
          <p:nvCxnSpPr>
            <p:cNvPr id="12" name="Straight Connector 11">
              <a:extLst>
                <a:ext uri="{FF2B5EF4-FFF2-40B4-BE49-F238E27FC236}">
                  <a16:creationId xmlns:a16="http://schemas.microsoft.com/office/drawing/2014/main" id="{BD014B18-BA7E-475C-B97A-1C458E8F3644}"/>
                </a:ext>
              </a:extLst>
            </p:cNvPr>
            <p:cNvCxnSpPr>
              <a:cxnSpLocks/>
            </p:cNvCxnSpPr>
            <p:nvPr/>
          </p:nvCxnSpPr>
          <p:spPr>
            <a:xfrm flipV="1">
              <a:off x="4361457" y="448561"/>
              <a:ext cx="0" cy="48730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59A2D06-9F89-464F-98C2-9BABA2CE2E15}"/>
                </a:ext>
              </a:extLst>
            </p:cNvPr>
            <p:cNvCxnSpPr>
              <a:cxnSpLocks/>
            </p:cNvCxnSpPr>
            <p:nvPr/>
          </p:nvCxnSpPr>
          <p:spPr>
            <a:xfrm flipH="1">
              <a:off x="4361457" y="477136"/>
              <a:ext cx="718165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256552C-DCF3-4A68-B9A4-645E85E698BF}"/>
                </a:ext>
              </a:extLst>
            </p:cNvPr>
            <p:cNvCxnSpPr>
              <a:cxnSpLocks/>
            </p:cNvCxnSpPr>
            <p:nvPr/>
          </p:nvCxnSpPr>
          <p:spPr>
            <a:xfrm flipV="1">
              <a:off x="11543107" y="448561"/>
              <a:ext cx="0" cy="589621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9EDD73A-0B0E-4B3D-BB0A-254E6E118D5A}"/>
                </a:ext>
              </a:extLst>
            </p:cNvPr>
            <p:cNvCxnSpPr>
              <a:cxnSpLocks/>
            </p:cNvCxnSpPr>
            <p:nvPr/>
          </p:nvCxnSpPr>
          <p:spPr>
            <a:xfrm flipH="1">
              <a:off x="2995646" y="6354750"/>
              <a:ext cx="8566511" cy="1327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Rectangle 16">
            <a:extLst>
              <a:ext uri="{FF2B5EF4-FFF2-40B4-BE49-F238E27FC236}">
                <a16:creationId xmlns:a16="http://schemas.microsoft.com/office/drawing/2014/main" id="{EC13879F-D3DB-463F-BF1F-003E841B15E9}"/>
              </a:ext>
            </a:extLst>
          </p:cNvPr>
          <p:cNvSpPr/>
          <p:nvPr/>
        </p:nvSpPr>
        <p:spPr>
          <a:xfrm>
            <a:off x="4563873" y="1527681"/>
            <a:ext cx="682161" cy="682161"/>
          </a:xfrm>
          <a:prstGeom prst="rect">
            <a:avLst/>
          </a:prstGeom>
          <a:solidFill>
            <a:schemeClr val="accent1"/>
          </a:solid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222BD605-3547-4DD5-A740-98710E11C632}"/>
              </a:ext>
            </a:extLst>
          </p:cNvPr>
          <p:cNvSpPr/>
          <p:nvPr/>
        </p:nvSpPr>
        <p:spPr>
          <a:xfrm>
            <a:off x="4563873" y="3797567"/>
            <a:ext cx="682161" cy="682161"/>
          </a:xfrm>
          <a:prstGeom prst="rect">
            <a:avLst/>
          </a:prstGeom>
          <a:solidFill>
            <a:schemeClr val="accent3"/>
          </a:solid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7D323EF9-0205-4F9F-B8A5-5E090FAAA34A}"/>
              </a:ext>
            </a:extLst>
          </p:cNvPr>
          <p:cNvSpPr txBox="1"/>
          <p:nvPr/>
        </p:nvSpPr>
        <p:spPr>
          <a:xfrm>
            <a:off x="4563871" y="1636207"/>
            <a:ext cx="682160" cy="461665"/>
          </a:xfrm>
          <a:prstGeom prst="rect">
            <a:avLst/>
          </a:prstGeom>
          <a:noFill/>
        </p:spPr>
        <p:txBody>
          <a:bodyPr wrap="square" lIns="108000" rIns="108000" rtlCol="0">
            <a:spAutoFit/>
          </a:bodyPr>
          <a:lstStyle/>
          <a:p>
            <a:pPr algn="ctr"/>
            <a:r>
              <a:rPr lang="en-US" altLang="ko-KR" sz="2400" b="1" dirty="0">
                <a:solidFill>
                  <a:schemeClr val="bg1"/>
                </a:solidFill>
                <a:cs typeface="Arial" pitchFamily="34" charset="0"/>
              </a:rPr>
              <a:t>01</a:t>
            </a:r>
            <a:endParaRPr lang="ko-KR" altLang="en-US" sz="2400" b="1" dirty="0">
              <a:solidFill>
                <a:schemeClr val="bg1"/>
              </a:solidFill>
              <a:cs typeface="Arial" pitchFamily="34" charset="0"/>
            </a:endParaRPr>
          </a:p>
        </p:txBody>
      </p:sp>
      <p:sp>
        <p:nvSpPr>
          <p:cNvPr id="22" name="TextBox 21">
            <a:extLst>
              <a:ext uri="{FF2B5EF4-FFF2-40B4-BE49-F238E27FC236}">
                <a16:creationId xmlns:a16="http://schemas.microsoft.com/office/drawing/2014/main" id="{16ACC078-23C6-4647-8F57-42B1FBF321FC}"/>
              </a:ext>
            </a:extLst>
          </p:cNvPr>
          <p:cNvSpPr txBox="1"/>
          <p:nvPr/>
        </p:nvSpPr>
        <p:spPr>
          <a:xfrm>
            <a:off x="4563871" y="3914079"/>
            <a:ext cx="682160" cy="461665"/>
          </a:xfrm>
          <a:prstGeom prst="rect">
            <a:avLst/>
          </a:prstGeom>
          <a:noFill/>
        </p:spPr>
        <p:txBody>
          <a:bodyPr wrap="square" lIns="108000" rIns="108000" rtlCol="0">
            <a:spAutoFit/>
          </a:bodyPr>
          <a:lstStyle/>
          <a:p>
            <a:pPr algn="ctr"/>
            <a:r>
              <a:rPr lang="en-US" altLang="ko-KR" sz="2400" b="1" dirty="0">
                <a:solidFill>
                  <a:schemeClr val="bg1"/>
                </a:solidFill>
                <a:cs typeface="Arial" pitchFamily="34" charset="0"/>
              </a:rPr>
              <a:t>02</a:t>
            </a:r>
            <a:endParaRPr lang="ko-KR" altLang="en-US" sz="2400" b="1" dirty="0">
              <a:solidFill>
                <a:schemeClr val="bg1"/>
              </a:solidFill>
              <a:cs typeface="Arial" pitchFamily="34" charset="0"/>
            </a:endParaRPr>
          </a:p>
        </p:txBody>
      </p:sp>
      <p:grpSp>
        <p:nvGrpSpPr>
          <p:cNvPr id="2" name="Group 1">
            <a:extLst>
              <a:ext uri="{FF2B5EF4-FFF2-40B4-BE49-F238E27FC236}">
                <a16:creationId xmlns:a16="http://schemas.microsoft.com/office/drawing/2014/main" id="{564B11D4-8792-4129-9386-778220BB9997}"/>
              </a:ext>
            </a:extLst>
          </p:cNvPr>
          <p:cNvGrpSpPr/>
          <p:nvPr/>
        </p:nvGrpSpPr>
        <p:grpSpPr>
          <a:xfrm>
            <a:off x="5587110" y="1554421"/>
            <a:ext cx="5433858" cy="1095300"/>
            <a:chOff x="5724062" y="1899122"/>
            <a:chExt cx="4507692" cy="1095300"/>
          </a:xfrm>
        </p:grpSpPr>
        <p:sp>
          <p:nvSpPr>
            <p:cNvPr id="25" name="TextBox 24">
              <a:extLst>
                <a:ext uri="{FF2B5EF4-FFF2-40B4-BE49-F238E27FC236}">
                  <a16:creationId xmlns:a16="http://schemas.microsoft.com/office/drawing/2014/main" id="{FDFAFFC2-49C2-42CC-B247-699946E3A89B}"/>
                </a:ext>
              </a:extLst>
            </p:cNvPr>
            <p:cNvSpPr txBox="1"/>
            <p:nvPr/>
          </p:nvSpPr>
          <p:spPr>
            <a:xfrm>
              <a:off x="5724062" y="2471202"/>
              <a:ext cx="4119931" cy="523220"/>
            </a:xfrm>
            <a:prstGeom prst="rect">
              <a:avLst/>
            </a:prstGeom>
            <a:noFill/>
          </p:spPr>
          <p:txBody>
            <a:bodyPr wrap="square" rtlCol="0">
              <a:spAutoFit/>
            </a:bodyPr>
            <a:lstStyle/>
            <a:p>
              <a:r>
                <a:rPr lang="az-Latn-AZ" sz="1400" dirty="0">
                  <a:solidFill>
                    <a:schemeClr val="bg1"/>
                  </a:solidFill>
                </a:rPr>
                <a:t>Azərbaycan Respublikası Vergilər Nazirliyinin Kollegiyasının 8 may 2019-cu il tarixli Qərarı ilə təsdiq edilmişdir.</a:t>
              </a:r>
              <a:endParaRPr lang="en-US" altLang="ko-KR" sz="1050" dirty="0">
                <a:solidFill>
                  <a:schemeClr val="bg1"/>
                </a:solidFill>
                <a:cs typeface="Arial" pitchFamily="34" charset="0"/>
              </a:endParaRPr>
            </a:p>
          </p:txBody>
        </p:sp>
        <p:sp>
          <p:nvSpPr>
            <p:cNvPr id="26" name="TextBox 25">
              <a:extLst>
                <a:ext uri="{FF2B5EF4-FFF2-40B4-BE49-F238E27FC236}">
                  <a16:creationId xmlns:a16="http://schemas.microsoft.com/office/drawing/2014/main" id="{84237A53-2FA2-41CA-A145-17EF09ABAB64}"/>
                </a:ext>
              </a:extLst>
            </p:cNvPr>
            <p:cNvSpPr txBox="1"/>
            <p:nvPr/>
          </p:nvSpPr>
          <p:spPr>
            <a:xfrm>
              <a:off x="5724062" y="1899122"/>
              <a:ext cx="4507692" cy="507831"/>
            </a:xfrm>
            <a:prstGeom prst="rect">
              <a:avLst/>
            </a:prstGeom>
            <a:noFill/>
          </p:spPr>
          <p:txBody>
            <a:bodyPr wrap="square" lIns="108000" rIns="108000" rtlCol="0">
              <a:spAutoFit/>
            </a:bodyPr>
            <a:lstStyle/>
            <a:p>
              <a:r>
                <a:rPr lang="az-Latn-AZ" b="1" dirty="0">
                  <a:solidFill>
                    <a:schemeClr val="bg1"/>
                  </a:solidFill>
                </a:rPr>
                <a:t>“KOB klaster şirkəti”nin meyarları</a:t>
              </a:r>
              <a:r>
                <a:rPr lang="az-Latn-AZ" altLang="ko-KR" sz="2700" b="1" dirty="0">
                  <a:solidFill>
                    <a:schemeClr val="bg1"/>
                  </a:solidFill>
                  <a:cs typeface="Arial" pitchFamily="34" charset="0"/>
                </a:rPr>
                <a:t> </a:t>
              </a:r>
              <a:endParaRPr lang="ko-KR" altLang="en-US" sz="2700" b="1" dirty="0">
                <a:solidFill>
                  <a:schemeClr val="bg1"/>
                </a:solidFill>
                <a:cs typeface="Arial" pitchFamily="34" charset="0"/>
              </a:endParaRPr>
            </a:p>
          </p:txBody>
        </p:sp>
      </p:grpSp>
      <p:grpSp>
        <p:nvGrpSpPr>
          <p:cNvPr id="30" name="Group 29">
            <a:extLst>
              <a:ext uri="{FF2B5EF4-FFF2-40B4-BE49-F238E27FC236}">
                <a16:creationId xmlns:a16="http://schemas.microsoft.com/office/drawing/2014/main" id="{645EA75D-1423-4227-96BC-A1982894A774}"/>
              </a:ext>
            </a:extLst>
          </p:cNvPr>
          <p:cNvGrpSpPr/>
          <p:nvPr/>
        </p:nvGrpSpPr>
        <p:grpSpPr>
          <a:xfrm>
            <a:off x="5587111" y="3761509"/>
            <a:ext cx="5506892" cy="1780874"/>
            <a:chOff x="5703920" y="1828410"/>
            <a:chExt cx="4568279" cy="1780874"/>
          </a:xfrm>
        </p:grpSpPr>
        <p:sp>
          <p:nvSpPr>
            <p:cNvPr id="31" name="TextBox 30">
              <a:extLst>
                <a:ext uri="{FF2B5EF4-FFF2-40B4-BE49-F238E27FC236}">
                  <a16:creationId xmlns:a16="http://schemas.microsoft.com/office/drawing/2014/main" id="{4E735059-0293-46FE-8A81-988E7E056446}"/>
                </a:ext>
              </a:extLst>
            </p:cNvPr>
            <p:cNvSpPr txBox="1"/>
            <p:nvPr/>
          </p:nvSpPr>
          <p:spPr>
            <a:xfrm>
              <a:off x="5764507" y="3332285"/>
              <a:ext cx="4507692" cy="276999"/>
            </a:xfrm>
            <a:prstGeom prst="rect">
              <a:avLst/>
            </a:prstGeom>
            <a:noFill/>
          </p:spPr>
          <p:txBody>
            <a:bodyPr wrap="square" rtlCol="0">
              <a:spAutoFit/>
            </a:bodyPr>
            <a:lstStyle/>
            <a:p>
              <a:endParaRPr lang="en-US" altLang="ko-KR" sz="1200" dirty="0">
                <a:solidFill>
                  <a:schemeClr val="bg1"/>
                </a:solidFill>
                <a:cs typeface="Arial" pitchFamily="34" charset="0"/>
              </a:endParaRPr>
            </a:p>
          </p:txBody>
        </p:sp>
        <p:sp>
          <p:nvSpPr>
            <p:cNvPr id="32" name="TextBox 31">
              <a:extLst>
                <a:ext uri="{FF2B5EF4-FFF2-40B4-BE49-F238E27FC236}">
                  <a16:creationId xmlns:a16="http://schemas.microsoft.com/office/drawing/2014/main" id="{3F33624B-C3F6-47AA-8AD1-38868154757D}"/>
                </a:ext>
              </a:extLst>
            </p:cNvPr>
            <p:cNvSpPr txBox="1"/>
            <p:nvPr/>
          </p:nvSpPr>
          <p:spPr>
            <a:xfrm>
              <a:off x="5703920" y="1828410"/>
              <a:ext cx="4507692" cy="923330"/>
            </a:xfrm>
            <a:prstGeom prst="rect">
              <a:avLst/>
            </a:prstGeom>
            <a:noFill/>
          </p:spPr>
          <p:txBody>
            <a:bodyPr wrap="square" lIns="108000" rIns="108000" rtlCol="0">
              <a:spAutoFit/>
            </a:bodyPr>
            <a:lstStyle>
              <a:defPPr>
                <a:defRPr lang="en-US"/>
              </a:defPPr>
              <a:lvl1pPr>
                <a:defRPr b="1">
                  <a:solidFill>
                    <a:schemeClr val="bg1"/>
                  </a:solidFill>
                </a:defRPr>
              </a:lvl1pPr>
            </a:lstStyle>
            <a:p>
              <a:r>
                <a:rPr lang="az-Latn-AZ" altLang="en-US" dirty="0"/>
                <a:t>Mikro, kiçik və orta sahibkarlıq subyektlərinin klasterləri haqqında Nümunəvi Əsasnamə</a:t>
              </a:r>
            </a:p>
            <a:p>
              <a:endParaRPr lang="ko-KR" altLang="en-US" dirty="0"/>
            </a:p>
          </p:txBody>
        </p:sp>
      </p:grpSp>
      <p:sp>
        <p:nvSpPr>
          <p:cNvPr id="36" name="Oval 35">
            <a:extLst>
              <a:ext uri="{FF2B5EF4-FFF2-40B4-BE49-F238E27FC236}">
                <a16:creationId xmlns:a16="http://schemas.microsoft.com/office/drawing/2014/main" id="{CD4E8CE7-5D30-4C46-BFB0-3CFC42311CA8}"/>
              </a:ext>
            </a:extLst>
          </p:cNvPr>
          <p:cNvSpPr/>
          <p:nvPr/>
        </p:nvSpPr>
        <p:spPr>
          <a:xfrm>
            <a:off x="3531175" y="839823"/>
            <a:ext cx="111057" cy="111057"/>
          </a:xfrm>
          <a:prstGeom prst="ellipse">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3"/>
          <p:cNvSpPr>
            <a:spLocks noChangeArrowheads="1"/>
          </p:cNvSpPr>
          <p:nvPr/>
        </p:nvSpPr>
        <p:spPr bwMode="auto">
          <a:xfrm>
            <a:off x="6095969" y="90102"/>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endParaRPr lang="az-Latn-AZ" altLang="en-US" dirty="0"/>
          </a:p>
        </p:txBody>
      </p:sp>
      <p:sp>
        <p:nvSpPr>
          <p:cNvPr id="7" name="Rectangle 4"/>
          <p:cNvSpPr>
            <a:spLocks noChangeArrowheads="1"/>
          </p:cNvSpPr>
          <p:nvPr/>
        </p:nvSpPr>
        <p:spPr bwMode="auto">
          <a:xfrm>
            <a:off x="4405473" y="-71482"/>
            <a:ext cx="3381054"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az-Latn-AZ" altLang="en-US" sz="1100">
                <a:solidFill>
                  <a:srgbClr val="212529"/>
                </a:solidFill>
                <a:latin typeface="Palatino Linotype" panose="02040502050505030304" pitchFamily="18" charset="0"/>
              </a:rPr>
              <a:t>Azərbaycan Respublikası Prezidentinin</a:t>
            </a:r>
            <a:endParaRPr lang="az-Latn-AZ" altLang="en-US" sz="800"/>
          </a:p>
          <a:p>
            <a:pPr algn="ctr"/>
            <a:r>
              <a:rPr lang="az-Latn-AZ" altLang="en-US" sz="1100">
                <a:solidFill>
                  <a:srgbClr val="212529"/>
                </a:solidFill>
                <a:latin typeface="Palatino Linotype" panose="02040502050505030304" pitchFamily="18" charset="0"/>
              </a:rPr>
              <a:t>2022-ci il 15 dekabr tarixli 1905 nömrəli Fərmanı ilə</a:t>
            </a:r>
            <a:endParaRPr lang="az-Latn-AZ" altLang="en-US" sz="800"/>
          </a:p>
          <a:p>
            <a:pPr algn="ctr"/>
            <a:r>
              <a:rPr lang="az-Latn-AZ" altLang="en-US" sz="1100">
                <a:solidFill>
                  <a:srgbClr val="212529"/>
                </a:solidFill>
                <a:latin typeface="Palatino Linotype" panose="02040502050505030304" pitchFamily="18" charset="0"/>
              </a:rPr>
              <a:t>təsdiq edilmişdir</a:t>
            </a:r>
            <a:endParaRPr lang="az-Latn-AZ" altLang="en-US"/>
          </a:p>
        </p:txBody>
      </p:sp>
      <p:sp>
        <p:nvSpPr>
          <p:cNvPr id="39" name="Rectangle 38"/>
          <p:cNvSpPr/>
          <p:nvPr/>
        </p:nvSpPr>
        <p:spPr>
          <a:xfrm>
            <a:off x="5623629" y="4506455"/>
            <a:ext cx="5039461" cy="523220"/>
          </a:xfrm>
          <a:prstGeom prst="rect">
            <a:avLst/>
          </a:prstGeom>
          <a:noFill/>
        </p:spPr>
        <p:txBody>
          <a:bodyPr wrap="square" rtlCol="0">
            <a:spAutoFit/>
          </a:bodyPr>
          <a:lstStyle/>
          <a:p>
            <a:r>
              <a:rPr lang="az-Latn-AZ" altLang="en-US" sz="1400" dirty="0">
                <a:solidFill>
                  <a:schemeClr val="bg1"/>
                </a:solidFill>
              </a:rPr>
              <a:t>Azərbaycan Respublikası Prezidentinin 2022-ci il 15 dekabr tarixli 1905 nömrəli Fərmanı ilə təsdiq edilmişdir</a:t>
            </a:r>
          </a:p>
        </p:txBody>
      </p:sp>
    </p:spTree>
    <p:extLst>
      <p:ext uri="{BB962C8B-B14F-4D97-AF65-F5344CB8AC3E}">
        <p14:creationId xmlns:p14="http://schemas.microsoft.com/office/powerpoint/2010/main" val="31488225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직사각형 1">
            <a:extLst>
              <a:ext uri="{FF2B5EF4-FFF2-40B4-BE49-F238E27FC236}">
                <a16:creationId xmlns:a16="http://schemas.microsoft.com/office/drawing/2014/main" id="{E058CBE4-FD27-4CBA-B573-C582371D8623}"/>
              </a:ext>
            </a:extLst>
          </p:cNvPr>
          <p:cNvSpPr/>
          <p:nvPr/>
        </p:nvSpPr>
        <p:spPr>
          <a:xfrm>
            <a:off x="1" y="0"/>
            <a:ext cx="3788228"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3" name="Group 2">
            <a:extLst>
              <a:ext uri="{FF2B5EF4-FFF2-40B4-BE49-F238E27FC236}">
                <a16:creationId xmlns:a16="http://schemas.microsoft.com/office/drawing/2014/main" id="{34CF7126-969E-4563-A9D5-AC1E87A0A503}"/>
              </a:ext>
            </a:extLst>
          </p:cNvPr>
          <p:cNvGrpSpPr/>
          <p:nvPr/>
        </p:nvGrpSpPr>
        <p:grpSpPr>
          <a:xfrm>
            <a:off x="5810748" y="2549154"/>
            <a:ext cx="1257989" cy="4110724"/>
            <a:chOff x="5292080" y="1124744"/>
            <a:chExt cx="1609006" cy="3744416"/>
          </a:xfrm>
        </p:grpSpPr>
        <p:sp>
          <p:nvSpPr>
            <p:cNvPr id="5" name="Frame 4">
              <a:extLst>
                <a:ext uri="{FF2B5EF4-FFF2-40B4-BE49-F238E27FC236}">
                  <a16:creationId xmlns:a16="http://schemas.microsoft.com/office/drawing/2014/main" id="{3F010BFD-FB9B-4793-A730-0EADC210A5F1}"/>
                </a:ext>
              </a:extLst>
            </p:cNvPr>
            <p:cNvSpPr/>
            <p:nvPr/>
          </p:nvSpPr>
          <p:spPr>
            <a:xfrm>
              <a:off x="5292080" y="3717032"/>
              <a:ext cx="1589142" cy="1152128"/>
            </a:xfrm>
            <a:prstGeom prst="frame">
              <a:avLst>
                <a:gd name="adj1" fmla="val 9763"/>
              </a:avLst>
            </a:prstGeom>
            <a:solidFill>
              <a:schemeClr val="accent6"/>
            </a:solidFill>
            <a:ln>
              <a:noFill/>
            </a:ln>
            <a:scene3d>
              <a:camera prst="isometricOffAxis2Top">
                <a:rot lat="18448671" lon="2370244" rev="18834421"/>
              </a:camera>
              <a:lightRig rig="sunrise" dir="t"/>
            </a:scene3d>
            <a:sp3d extrusionH="476250" contourW="12700">
              <a:extrusionClr>
                <a:schemeClr val="accent6"/>
              </a:extrusionClr>
              <a:contourClr>
                <a:schemeClr val="accent6"/>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solidFill>
              </a:endParaRPr>
            </a:p>
          </p:txBody>
        </p:sp>
        <p:sp>
          <p:nvSpPr>
            <p:cNvPr id="6" name="Frame 5">
              <a:extLst>
                <a:ext uri="{FF2B5EF4-FFF2-40B4-BE49-F238E27FC236}">
                  <a16:creationId xmlns:a16="http://schemas.microsoft.com/office/drawing/2014/main" id="{69E25D4D-B5D0-49D1-9735-0A818758B94D}"/>
                </a:ext>
              </a:extLst>
            </p:cNvPr>
            <p:cNvSpPr/>
            <p:nvPr/>
          </p:nvSpPr>
          <p:spPr>
            <a:xfrm>
              <a:off x="5297046" y="3068960"/>
              <a:ext cx="1589142" cy="1152128"/>
            </a:xfrm>
            <a:prstGeom prst="frame">
              <a:avLst>
                <a:gd name="adj1" fmla="val 9763"/>
              </a:avLst>
            </a:prstGeom>
            <a:solidFill>
              <a:schemeClr val="accent1"/>
            </a:solidFill>
            <a:ln>
              <a:noFill/>
            </a:ln>
            <a:scene3d>
              <a:camera prst="isometricOffAxis2Top">
                <a:rot lat="18448671" lon="2370244" rev="18834421"/>
              </a:camera>
              <a:lightRig rig="sunrise" dir="t"/>
            </a:scene3d>
            <a:sp3d extrusionH="476250" contourW="12700">
              <a:extrusionClr>
                <a:schemeClr val="accent1"/>
              </a:extrusionClr>
              <a:contourClr>
                <a:schemeClr val="accent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solidFill>
              </a:endParaRPr>
            </a:p>
          </p:txBody>
        </p:sp>
        <p:sp>
          <p:nvSpPr>
            <p:cNvPr id="7" name="Frame 6">
              <a:extLst>
                <a:ext uri="{FF2B5EF4-FFF2-40B4-BE49-F238E27FC236}">
                  <a16:creationId xmlns:a16="http://schemas.microsoft.com/office/drawing/2014/main" id="{7C55B586-90BA-4C0F-AE83-5DBA363BE86F}"/>
                </a:ext>
              </a:extLst>
            </p:cNvPr>
            <p:cNvSpPr/>
            <p:nvPr/>
          </p:nvSpPr>
          <p:spPr>
            <a:xfrm>
              <a:off x="5302012" y="2420888"/>
              <a:ext cx="1589142" cy="1152128"/>
            </a:xfrm>
            <a:prstGeom prst="frame">
              <a:avLst>
                <a:gd name="adj1" fmla="val 9763"/>
              </a:avLst>
            </a:prstGeom>
            <a:solidFill>
              <a:schemeClr val="accent2"/>
            </a:solidFill>
            <a:ln>
              <a:noFill/>
            </a:ln>
            <a:scene3d>
              <a:camera prst="isometricOffAxis2Top">
                <a:rot lat="18448671" lon="2370244" rev="18834421"/>
              </a:camera>
              <a:lightRig rig="sunrise" dir="t"/>
            </a:scene3d>
            <a:sp3d extrusionH="476250" contourW="12700">
              <a:extrusionClr>
                <a:schemeClr val="accent2"/>
              </a:extrusionClr>
              <a:contourClr>
                <a:schemeClr val="accent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solidFill>
              </a:endParaRPr>
            </a:p>
          </p:txBody>
        </p:sp>
        <p:sp>
          <p:nvSpPr>
            <p:cNvPr id="8" name="Frame 7">
              <a:extLst>
                <a:ext uri="{FF2B5EF4-FFF2-40B4-BE49-F238E27FC236}">
                  <a16:creationId xmlns:a16="http://schemas.microsoft.com/office/drawing/2014/main" id="{BF7F6680-14AF-4DC3-8EEB-5CDB999C6012}"/>
                </a:ext>
              </a:extLst>
            </p:cNvPr>
            <p:cNvSpPr/>
            <p:nvPr/>
          </p:nvSpPr>
          <p:spPr>
            <a:xfrm>
              <a:off x="5306978" y="1772816"/>
              <a:ext cx="1589142" cy="1152128"/>
            </a:xfrm>
            <a:prstGeom prst="frame">
              <a:avLst>
                <a:gd name="adj1" fmla="val 9763"/>
              </a:avLst>
            </a:prstGeom>
            <a:solidFill>
              <a:schemeClr val="accent3"/>
            </a:solidFill>
            <a:ln>
              <a:noFill/>
            </a:ln>
            <a:scene3d>
              <a:camera prst="isometricOffAxis2Top">
                <a:rot lat="18448671" lon="2370244" rev="18834421"/>
              </a:camera>
              <a:lightRig rig="sunrise" dir="t"/>
            </a:scene3d>
            <a:sp3d extrusionH="476250" contourW="12700">
              <a:extrusionClr>
                <a:schemeClr val="accent3"/>
              </a:extrusionClr>
              <a:contourClr>
                <a:schemeClr val="accent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solidFill>
              </a:endParaRPr>
            </a:p>
          </p:txBody>
        </p:sp>
        <p:sp>
          <p:nvSpPr>
            <p:cNvPr id="9" name="Frame 8">
              <a:extLst>
                <a:ext uri="{FF2B5EF4-FFF2-40B4-BE49-F238E27FC236}">
                  <a16:creationId xmlns:a16="http://schemas.microsoft.com/office/drawing/2014/main" id="{3AEA330B-9ED9-4D81-8742-6C91F14B35DA}"/>
                </a:ext>
              </a:extLst>
            </p:cNvPr>
            <p:cNvSpPr/>
            <p:nvPr/>
          </p:nvSpPr>
          <p:spPr>
            <a:xfrm>
              <a:off x="5311944" y="1124744"/>
              <a:ext cx="1589142" cy="1152128"/>
            </a:xfrm>
            <a:prstGeom prst="frame">
              <a:avLst>
                <a:gd name="adj1" fmla="val 9763"/>
              </a:avLst>
            </a:prstGeom>
            <a:solidFill>
              <a:schemeClr val="accent4"/>
            </a:solidFill>
            <a:ln>
              <a:noFill/>
            </a:ln>
            <a:scene3d>
              <a:camera prst="isometricOffAxis2Top">
                <a:rot lat="18448671" lon="2370244" rev="18834421"/>
              </a:camera>
              <a:lightRig rig="sunrise" dir="t"/>
            </a:scene3d>
            <a:sp3d extrusionH="476250" contourW="12700">
              <a:extrusionClr>
                <a:schemeClr val="accent4"/>
              </a:extrusionClr>
              <a:contourClr>
                <a:schemeClr val="accent4"/>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solidFill>
              </a:endParaRPr>
            </a:p>
          </p:txBody>
        </p:sp>
      </p:grpSp>
      <p:sp>
        <p:nvSpPr>
          <p:cNvPr id="10" name="TextBox 9">
            <a:extLst>
              <a:ext uri="{FF2B5EF4-FFF2-40B4-BE49-F238E27FC236}">
                <a16:creationId xmlns:a16="http://schemas.microsoft.com/office/drawing/2014/main" id="{FC8B8A15-1408-4F57-B2A5-5AFEBE7B284D}"/>
              </a:ext>
            </a:extLst>
          </p:cNvPr>
          <p:cNvSpPr txBox="1"/>
          <p:nvPr/>
        </p:nvSpPr>
        <p:spPr>
          <a:xfrm>
            <a:off x="5643045" y="3558866"/>
            <a:ext cx="929482" cy="246221"/>
          </a:xfrm>
          <a:prstGeom prst="rect">
            <a:avLst/>
          </a:prstGeom>
          <a:noFill/>
          <a:scene3d>
            <a:camera prst="orthographicFront">
              <a:rot lat="3000000" lon="1200000" rev="0"/>
            </a:camera>
            <a:lightRig rig="threePt" dir="t"/>
          </a:scene3d>
        </p:spPr>
        <p:txBody>
          <a:bodyPr wrap="square" lIns="0" tIns="0" rIns="0" bIns="0" rtlCol="0">
            <a:spAutoFit/>
          </a:bodyPr>
          <a:lstStyle/>
          <a:p>
            <a:pPr algn="ctr"/>
            <a:r>
              <a:rPr lang="en-US" altLang="ko-KR" sz="1600" b="1" dirty="0">
                <a:solidFill>
                  <a:schemeClr val="bg1"/>
                </a:solidFill>
              </a:rPr>
              <a:t>01</a:t>
            </a:r>
          </a:p>
        </p:txBody>
      </p:sp>
      <p:sp>
        <p:nvSpPr>
          <p:cNvPr id="11" name="TextBox 10">
            <a:extLst>
              <a:ext uri="{FF2B5EF4-FFF2-40B4-BE49-F238E27FC236}">
                <a16:creationId xmlns:a16="http://schemas.microsoft.com/office/drawing/2014/main" id="{ECCD7B9B-CF4D-4370-BA47-59AA42BF1EDE}"/>
              </a:ext>
            </a:extLst>
          </p:cNvPr>
          <p:cNvSpPr txBox="1"/>
          <p:nvPr/>
        </p:nvSpPr>
        <p:spPr>
          <a:xfrm>
            <a:off x="5643045" y="4268738"/>
            <a:ext cx="929482" cy="246221"/>
          </a:xfrm>
          <a:prstGeom prst="rect">
            <a:avLst/>
          </a:prstGeom>
          <a:noFill/>
          <a:scene3d>
            <a:camera prst="orthographicFront">
              <a:rot lat="3000000" lon="1200000" rev="0"/>
            </a:camera>
            <a:lightRig rig="threePt" dir="t"/>
          </a:scene3d>
        </p:spPr>
        <p:txBody>
          <a:bodyPr wrap="square" lIns="0" tIns="0" rIns="0" bIns="0" rtlCol="0">
            <a:spAutoFit/>
          </a:bodyPr>
          <a:lstStyle/>
          <a:p>
            <a:pPr algn="ctr"/>
            <a:r>
              <a:rPr lang="en-US" altLang="ko-KR" sz="1600" b="1" dirty="0">
                <a:solidFill>
                  <a:schemeClr val="bg1"/>
                </a:solidFill>
              </a:rPr>
              <a:t>02</a:t>
            </a:r>
          </a:p>
        </p:txBody>
      </p:sp>
      <p:sp>
        <p:nvSpPr>
          <p:cNvPr id="12" name="TextBox 11">
            <a:extLst>
              <a:ext uri="{FF2B5EF4-FFF2-40B4-BE49-F238E27FC236}">
                <a16:creationId xmlns:a16="http://schemas.microsoft.com/office/drawing/2014/main" id="{E1DB5D55-3B1B-4AD7-9B51-35198FABE520}"/>
              </a:ext>
            </a:extLst>
          </p:cNvPr>
          <p:cNvSpPr txBox="1"/>
          <p:nvPr/>
        </p:nvSpPr>
        <p:spPr>
          <a:xfrm>
            <a:off x="5643045" y="4978610"/>
            <a:ext cx="929482" cy="246221"/>
          </a:xfrm>
          <a:prstGeom prst="rect">
            <a:avLst/>
          </a:prstGeom>
          <a:noFill/>
          <a:scene3d>
            <a:camera prst="orthographicFront">
              <a:rot lat="3000000" lon="1200000" rev="0"/>
            </a:camera>
            <a:lightRig rig="threePt" dir="t"/>
          </a:scene3d>
        </p:spPr>
        <p:txBody>
          <a:bodyPr wrap="square" lIns="0" tIns="0" rIns="0" bIns="0" rtlCol="0">
            <a:spAutoFit/>
          </a:bodyPr>
          <a:lstStyle/>
          <a:p>
            <a:pPr algn="ctr"/>
            <a:r>
              <a:rPr lang="en-US" altLang="ko-KR" sz="1600" b="1" dirty="0">
                <a:solidFill>
                  <a:schemeClr val="bg1"/>
                </a:solidFill>
              </a:rPr>
              <a:t>03</a:t>
            </a:r>
          </a:p>
        </p:txBody>
      </p:sp>
      <p:sp>
        <p:nvSpPr>
          <p:cNvPr id="13" name="TextBox 12">
            <a:extLst>
              <a:ext uri="{FF2B5EF4-FFF2-40B4-BE49-F238E27FC236}">
                <a16:creationId xmlns:a16="http://schemas.microsoft.com/office/drawing/2014/main" id="{000EBAB2-F6F8-428A-ADD1-BF8652773CD4}"/>
              </a:ext>
            </a:extLst>
          </p:cNvPr>
          <p:cNvSpPr txBox="1"/>
          <p:nvPr/>
        </p:nvSpPr>
        <p:spPr>
          <a:xfrm>
            <a:off x="5643045" y="5688482"/>
            <a:ext cx="929482" cy="246221"/>
          </a:xfrm>
          <a:prstGeom prst="rect">
            <a:avLst/>
          </a:prstGeom>
          <a:noFill/>
          <a:scene3d>
            <a:camera prst="orthographicFront">
              <a:rot lat="3000000" lon="1200000" rev="0"/>
            </a:camera>
            <a:lightRig rig="threePt" dir="t"/>
          </a:scene3d>
        </p:spPr>
        <p:txBody>
          <a:bodyPr wrap="square" lIns="0" tIns="0" rIns="0" bIns="0" rtlCol="0">
            <a:spAutoFit/>
          </a:bodyPr>
          <a:lstStyle/>
          <a:p>
            <a:pPr algn="ctr"/>
            <a:r>
              <a:rPr lang="en-US" altLang="ko-KR" sz="1600" b="1" dirty="0">
                <a:solidFill>
                  <a:schemeClr val="bg1"/>
                </a:solidFill>
              </a:rPr>
              <a:t>04</a:t>
            </a:r>
          </a:p>
        </p:txBody>
      </p:sp>
      <p:sp>
        <p:nvSpPr>
          <p:cNvPr id="14" name="TextBox 13">
            <a:extLst>
              <a:ext uri="{FF2B5EF4-FFF2-40B4-BE49-F238E27FC236}">
                <a16:creationId xmlns:a16="http://schemas.microsoft.com/office/drawing/2014/main" id="{785C372A-E30E-49DC-BEBD-339A5F780B23}"/>
              </a:ext>
            </a:extLst>
          </p:cNvPr>
          <p:cNvSpPr txBox="1"/>
          <p:nvPr/>
        </p:nvSpPr>
        <p:spPr>
          <a:xfrm>
            <a:off x="5643045" y="6398354"/>
            <a:ext cx="929482" cy="246221"/>
          </a:xfrm>
          <a:prstGeom prst="rect">
            <a:avLst/>
          </a:prstGeom>
          <a:noFill/>
          <a:scene3d>
            <a:camera prst="orthographicFront">
              <a:rot lat="3000000" lon="1200000" rev="0"/>
            </a:camera>
            <a:lightRig rig="threePt" dir="t"/>
          </a:scene3d>
        </p:spPr>
        <p:txBody>
          <a:bodyPr wrap="square" lIns="0" tIns="0" rIns="0" bIns="0" rtlCol="0">
            <a:spAutoFit/>
          </a:bodyPr>
          <a:lstStyle/>
          <a:p>
            <a:pPr algn="ctr"/>
            <a:r>
              <a:rPr lang="en-US" altLang="ko-KR" sz="1600" b="1" dirty="0">
                <a:solidFill>
                  <a:schemeClr val="bg1"/>
                </a:solidFill>
              </a:rPr>
              <a:t>05</a:t>
            </a:r>
          </a:p>
        </p:txBody>
      </p:sp>
      <p:grpSp>
        <p:nvGrpSpPr>
          <p:cNvPr id="16" name="Group 15">
            <a:extLst>
              <a:ext uri="{FF2B5EF4-FFF2-40B4-BE49-F238E27FC236}">
                <a16:creationId xmlns:a16="http://schemas.microsoft.com/office/drawing/2014/main" id="{A7BB8688-4A50-41AD-91DA-FB0EA94D11F1}"/>
              </a:ext>
            </a:extLst>
          </p:cNvPr>
          <p:cNvGrpSpPr/>
          <p:nvPr/>
        </p:nvGrpSpPr>
        <p:grpSpPr>
          <a:xfrm>
            <a:off x="2897405" y="3311939"/>
            <a:ext cx="2614191" cy="370037"/>
            <a:chOff x="5210294" y="837292"/>
            <a:chExt cx="1750034" cy="266626"/>
          </a:xfrm>
        </p:grpSpPr>
        <p:sp>
          <p:nvSpPr>
            <p:cNvPr id="17" name="TextBox 16">
              <a:extLst>
                <a:ext uri="{FF2B5EF4-FFF2-40B4-BE49-F238E27FC236}">
                  <a16:creationId xmlns:a16="http://schemas.microsoft.com/office/drawing/2014/main" id="{6B5EEE85-917C-43AA-ADB8-F3D3DFFC2FAF}"/>
                </a:ext>
              </a:extLst>
            </p:cNvPr>
            <p:cNvSpPr txBox="1"/>
            <p:nvPr/>
          </p:nvSpPr>
          <p:spPr>
            <a:xfrm>
              <a:off x="5210294" y="981947"/>
              <a:ext cx="1750034" cy="121971"/>
            </a:xfrm>
            <a:prstGeom prst="rect">
              <a:avLst/>
            </a:prstGeom>
            <a:noFill/>
          </p:spPr>
          <p:txBody>
            <a:bodyPr wrap="square" lIns="0" tIns="0" rIns="0" bIns="0" rtlCol="0">
              <a:spAutoFit/>
            </a:bodyPr>
            <a:lstStyle/>
            <a:p>
              <a:pPr algn="r"/>
              <a:r>
                <a:rPr lang="az-Latn-AZ" altLang="ko-KR" sz="1100" dirty="0">
                  <a:solidFill>
                    <a:schemeClr val="accent2">
                      <a:lumMod val="75000"/>
                    </a:schemeClr>
                  </a:solidFill>
                  <a:cs typeface="Arial" pitchFamily="34" charset="0"/>
                </a:rPr>
                <a:t>5 milyon manat</a:t>
              </a:r>
              <a:r>
                <a:rPr lang="en-US" altLang="ko-KR" sz="1100" dirty="0">
                  <a:solidFill>
                    <a:schemeClr val="accent2">
                      <a:lumMod val="75000"/>
                    </a:schemeClr>
                  </a:solidFill>
                  <a:cs typeface="Arial" pitchFamily="34" charset="0"/>
                </a:rPr>
                <a:t>.</a:t>
              </a:r>
              <a:endParaRPr lang="en-US" altLang="ko-KR" sz="1100" dirty="0">
                <a:solidFill>
                  <a:schemeClr val="accent2">
                    <a:lumMod val="75000"/>
                  </a:schemeClr>
                </a:solidFill>
              </a:endParaRPr>
            </a:p>
          </p:txBody>
        </p:sp>
        <p:sp>
          <p:nvSpPr>
            <p:cNvPr id="18" name="TextBox 17">
              <a:extLst>
                <a:ext uri="{FF2B5EF4-FFF2-40B4-BE49-F238E27FC236}">
                  <a16:creationId xmlns:a16="http://schemas.microsoft.com/office/drawing/2014/main" id="{38B745FC-F08D-40A0-A2B3-6B507FF2E28A}"/>
                </a:ext>
              </a:extLst>
            </p:cNvPr>
            <p:cNvSpPr txBox="1"/>
            <p:nvPr/>
          </p:nvSpPr>
          <p:spPr>
            <a:xfrm>
              <a:off x="5218242" y="837292"/>
              <a:ext cx="1742086" cy="155236"/>
            </a:xfrm>
            <a:prstGeom prst="rect">
              <a:avLst/>
            </a:prstGeom>
            <a:noFill/>
          </p:spPr>
          <p:txBody>
            <a:bodyPr wrap="square" lIns="0" tIns="0" rIns="0" bIns="0" rtlCol="0">
              <a:spAutoFit/>
            </a:bodyPr>
            <a:lstStyle/>
            <a:p>
              <a:pPr algn="r"/>
              <a:r>
                <a:rPr lang="az-Latn-AZ" altLang="ko-KR" sz="1400" b="1" dirty="0">
                  <a:solidFill>
                    <a:schemeClr val="tx1">
                      <a:lumMod val="75000"/>
                      <a:lumOff val="25000"/>
                    </a:schemeClr>
                  </a:solidFill>
                </a:rPr>
                <a:t>Bakı şəhəri</a:t>
              </a:r>
            </a:p>
          </p:txBody>
        </p:sp>
      </p:grpSp>
      <p:grpSp>
        <p:nvGrpSpPr>
          <p:cNvPr id="19" name="Group 18">
            <a:extLst>
              <a:ext uri="{FF2B5EF4-FFF2-40B4-BE49-F238E27FC236}">
                <a16:creationId xmlns:a16="http://schemas.microsoft.com/office/drawing/2014/main" id="{D1D4C098-0F98-40D0-B48B-FB288137A8D2}"/>
              </a:ext>
            </a:extLst>
          </p:cNvPr>
          <p:cNvGrpSpPr/>
          <p:nvPr/>
        </p:nvGrpSpPr>
        <p:grpSpPr>
          <a:xfrm>
            <a:off x="3251478" y="4660509"/>
            <a:ext cx="2204974" cy="603476"/>
            <a:chOff x="5210294" y="669090"/>
            <a:chExt cx="1756219" cy="434828"/>
          </a:xfrm>
        </p:grpSpPr>
        <p:sp>
          <p:nvSpPr>
            <p:cNvPr id="20" name="TextBox 19">
              <a:extLst>
                <a:ext uri="{FF2B5EF4-FFF2-40B4-BE49-F238E27FC236}">
                  <a16:creationId xmlns:a16="http://schemas.microsoft.com/office/drawing/2014/main" id="{7D75EC06-E82C-4311-BA14-7959B5A85545}"/>
                </a:ext>
              </a:extLst>
            </p:cNvPr>
            <p:cNvSpPr txBox="1"/>
            <p:nvPr/>
          </p:nvSpPr>
          <p:spPr>
            <a:xfrm>
              <a:off x="5210294" y="981947"/>
              <a:ext cx="1750034" cy="121971"/>
            </a:xfrm>
            <a:prstGeom prst="rect">
              <a:avLst/>
            </a:prstGeom>
            <a:noFill/>
          </p:spPr>
          <p:txBody>
            <a:bodyPr wrap="square" lIns="0" tIns="0" rIns="0" bIns="0" rtlCol="0">
              <a:spAutoFit/>
            </a:bodyPr>
            <a:lstStyle/>
            <a:p>
              <a:pPr algn="r"/>
              <a:r>
                <a:rPr lang="az-Latn-AZ" altLang="ko-KR" sz="1100" dirty="0">
                  <a:solidFill>
                    <a:schemeClr val="accent2">
                      <a:lumMod val="75000"/>
                    </a:schemeClr>
                  </a:solidFill>
                  <a:cs typeface="Arial" pitchFamily="34" charset="0"/>
                </a:rPr>
                <a:t>2.5 milyon manat</a:t>
              </a:r>
              <a:endParaRPr lang="en-US" altLang="ko-KR" sz="1100" dirty="0">
                <a:solidFill>
                  <a:schemeClr val="accent2">
                    <a:lumMod val="75000"/>
                  </a:schemeClr>
                </a:solidFill>
              </a:endParaRPr>
            </a:p>
          </p:txBody>
        </p:sp>
        <p:sp>
          <p:nvSpPr>
            <p:cNvPr id="21" name="TextBox 20">
              <a:extLst>
                <a:ext uri="{FF2B5EF4-FFF2-40B4-BE49-F238E27FC236}">
                  <a16:creationId xmlns:a16="http://schemas.microsoft.com/office/drawing/2014/main" id="{FE913BFB-ACD3-4501-9111-FCD25815E466}"/>
                </a:ext>
              </a:extLst>
            </p:cNvPr>
            <p:cNvSpPr txBox="1"/>
            <p:nvPr/>
          </p:nvSpPr>
          <p:spPr>
            <a:xfrm>
              <a:off x="5224427" y="669090"/>
              <a:ext cx="1742086" cy="310471"/>
            </a:xfrm>
            <a:prstGeom prst="rect">
              <a:avLst/>
            </a:prstGeom>
            <a:noFill/>
          </p:spPr>
          <p:txBody>
            <a:bodyPr wrap="square" lIns="0" tIns="0" rIns="0" bIns="0" rtlCol="0">
              <a:spAutoFit/>
            </a:bodyPr>
            <a:lstStyle/>
            <a:p>
              <a:pPr algn="r"/>
              <a:r>
                <a:rPr lang="az-Latn-AZ" altLang="ko-KR" sz="1400" b="1" dirty="0">
                  <a:solidFill>
                    <a:schemeClr val="tx1">
                      <a:lumMod val="75000"/>
                      <a:lumOff val="25000"/>
                    </a:schemeClr>
                  </a:solidFill>
                </a:rPr>
                <a:t>Sumqayıt və</a:t>
              </a:r>
            </a:p>
            <a:p>
              <a:pPr algn="r"/>
              <a:r>
                <a:rPr lang="az-Latn-AZ" altLang="ko-KR" sz="1400" b="1" dirty="0">
                  <a:solidFill>
                    <a:schemeClr val="tx1">
                      <a:lumMod val="75000"/>
                      <a:lumOff val="25000"/>
                    </a:schemeClr>
                  </a:solidFill>
                </a:rPr>
                <a:t> Gəncə şəhərləri</a:t>
              </a:r>
              <a:endParaRPr lang="en-US" altLang="ko-KR" sz="1400" b="1" dirty="0">
                <a:solidFill>
                  <a:schemeClr val="tx1">
                    <a:lumMod val="75000"/>
                    <a:lumOff val="25000"/>
                  </a:schemeClr>
                </a:solidFill>
              </a:endParaRPr>
            </a:p>
          </p:txBody>
        </p:sp>
      </p:grpSp>
      <p:grpSp>
        <p:nvGrpSpPr>
          <p:cNvPr id="22" name="Group 21">
            <a:extLst>
              <a:ext uri="{FF2B5EF4-FFF2-40B4-BE49-F238E27FC236}">
                <a16:creationId xmlns:a16="http://schemas.microsoft.com/office/drawing/2014/main" id="{A00022FB-A5C3-4989-B3EE-19BC4485CA6B}"/>
              </a:ext>
            </a:extLst>
          </p:cNvPr>
          <p:cNvGrpSpPr/>
          <p:nvPr/>
        </p:nvGrpSpPr>
        <p:grpSpPr>
          <a:xfrm>
            <a:off x="2834498" y="6151427"/>
            <a:ext cx="2614191" cy="370037"/>
            <a:chOff x="5210294" y="837292"/>
            <a:chExt cx="1750034" cy="266626"/>
          </a:xfrm>
        </p:grpSpPr>
        <p:sp>
          <p:nvSpPr>
            <p:cNvPr id="23" name="TextBox 22">
              <a:extLst>
                <a:ext uri="{FF2B5EF4-FFF2-40B4-BE49-F238E27FC236}">
                  <a16:creationId xmlns:a16="http://schemas.microsoft.com/office/drawing/2014/main" id="{AF2D1A1A-C80B-4B23-9551-A8A4159420D8}"/>
                </a:ext>
              </a:extLst>
            </p:cNvPr>
            <p:cNvSpPr txBox="1"/>
            <p:nvPr/>
          </p:nvSpPr>
          <p:spPr>
            <a:xfrm>
              <a:off x="5210294" y="981947"/>
              <a:ext cx="1750034" cy="121971"/>
            </a:xfrm>
            <a:prstGeom prst="rect">
              <a:avLst/>
            </a:prstGeom>
            <a:noFill/>
          </p:spPr>
          <p:txBody>
            <a:bodyPr wrap="square" lIns="0" tIns="0" rIns="0" bIns="0" rtlCol="0">
              <a:spAutoFit/>
            </a:bodyPr>
            <a:lstStyle/>
            <a:p>
              <a:pPr algn="r"/>
              <a:r>
                <a:rPr lang="az-Latn-AZ" altLang="ko-KR" sz="1100" dirty="0">
                  <a:solidFill>
                    <a:schemeClr val="accent2">
                      <a:lumMod val="75000"/>
                    </a:schemeClr>
                  </a:solidFill>
                  <a:cs typeface="Arial" pitchFamily="34" charset="0"/>
                </a:rPr>
                <a:t>1.5 milyon</a:t>
              </a:r>
              <a:endParaRPr lang="en-US" altLang="ko-KR" sz="1100" dirty="0">
                <a:solidFill>
                  <a:schemeClr val="accent2">
                    <a:lumMod val="75000"/>
                  </a:schemeClr>
                </a:solidFill>
              </a:endParaRPr>
            </a:p>
          </p:txBody>
        </p:sp>
        <p:sp>
          <p:nvSpPr>
            <p:cNvPr id="24" name="TextBox 23">
              <a:extLst>
                <a:ext uri="{FF2B5EF4-FFF2-40B4-BE49-F238E27FC236}">
                  <a16:creationId xmlns:a16="http://schemas.microsoft.com/office/drawing/2014/main" id="{2BB8A510-BD72-41F1-984E-7619BAA232DE}"/>
                </a:ext>
              </a:extLst>
            </p:cNvPr>
            <p:cNvSpPr txBox="1"/>
            <p:nvPr/>
          </p:nvSpPr>
          <p:spPr>
            <a:xfrm>
              <a:off x="5218242" y="837292"/>
              <a:ext cx="1742086" cy="155236"/>
            </a:xfrm>
            <a:prstGeom prst="rect">
              <a:avLst/>
            </a:prstGeom>
            <a:noFill/>
          </p:spPr>
          <p:txBody>
            <a:bodyPr wrap="square" lIns="0" tIns="0" rIns="0" bIns="0" rtlCol="0">
              <a:spAutoFit/>
            </a:bodyPr>
            <a:lstStyle/>
            <a:p>
              <a:pPr algn="r"/>
              <a:r>
                <a:rPr lang="az-Latn-AZ" altLang="ko-KR" sz="1400" b="1" dirty="0">
                  <a:solidFill>
                    <a:schemeClr val="tx1">
                      <a:lumMod val="75000"/>
                      <a:lumOff val="25000"/>
                    </a:schemeClr>
                  </a:solidFill>
                </a:rPr>
                <a:t>Digər </a:t>
              </a:r>
              <a:endParaRPr lang="en-US" altLang="ko-KR" sz="1400" b="1" dirty="0">
                <a:solidFill>
                  <a:schemeClr val="tx1">
                    <a:lumMod val="75000"/>
                    <a:lumOff val="25000"/>
                  </a:schemeClr>
                </a:solidFill>
              </a:endParaRPr>
            </a:p>
          </p:txBody>
        </p:sp>
      </p:grpSp>
      <p:grpSp>
        <p:nvGrpSpPr>
          <p:cNvPr id="25" name="Group 24">
            <a:extLst>
              <a:ext uri="{FF2B5EF4-FFF2-40B4-BE49-F238E27FC236}">
                <a16:creationId xmlns:a16="http://schemas.microsoft.com/office/drawing/2014/main" id="{208C69BF-83BD-4E95-8D0F-22578FA45B6E}"/>
              </a:ext>
            </a:extLst>
          </p:cNvPr>
          <p:cNvGrpSpPr/>
          <p:nvPr/>
        </p:nvGrpSpPr>
        <p:grpSpPr>
          <a:xfrm>
            <a:off x="7430838" y="3787080"/>
            <a:ext cx="2440277" cy="370037"/>
            <a:chOff x="5210294" y="837292"/>
            <a:chExt cx="1750034" cy="266626"/>
          </a:xfrm>
        </p:grpSpPr>
        <p:sp>
          <p:nvSpPr>
            <p:cNvPr id="26" name="TextBox 25">
              <a:extLst>
                <a:ext uri="{FF2B5EF4-FFF2-40B4-BE49-F238E27FC236}">
                  <a16:creationId xmlns:a16="http://schemas.microsoft.com/office/drawing/2014/main" id="{A13137D9-AA1A-4668-AF09-1F35ECBCBB53}"/>
                </a:ext>
              </a:extLst>
            </p:cNvPr>
            <p:cNvSpPr txBox="1"/>
            <p:nvPr/>
          </p:nvSpPr>
          <p:spPr>
            <a:xfrm>
              <a:off x="5210294" y="981947"/>
              <a:ext cx="1750034" cy="121971"/>
            </a:xfrm>
            <a:prstGeom prst="rect">
              <a:avLst/>
            </a:prstGeom>
            <a:noFill/>
          </p:spPr>
          <p:txBody>
            <a:bodyPr wrap="square" lIns="0" tIns="0" rIns="0" bIns="0" rtlCol="0">
              <a:spAutoFit/>
            </a:bodyPr>
            <a:lstStyle/>
            <a:p>
              <a:r>
                <a:rPr lang="az-Latn-AZ" altLang="ko-KR" sz="1100" dirty="0">
                  <a:solidFill>
                    <a:schemeClr val="accent2">
                      <a:lumMod val="75000"/>
                    </a:schemeClr>
                  </a:solidFill>
                  <a:cs typeface="Arial" pitchFamily="34" charset="0"/>
                </a:rPr>
                <a:t>3 milyon manat</a:t>
              </a:r>
              <a:endParaRPr lang="en-US" altLang="ko-KR" sz="1100" dirty="0">
                <a:solidFill>
                  <a:schemeClr val="accent2">
                    <a:lumMod val="75000"/>
                  </a:schemeClr>
                </a:solidFill>
                <a:cs typeface="Arial" pitchFamily="34" charset="0"/>
              </a:endParaRPr>
            </a:p>
          </p:txBody>
        </p:sp>
        <p:sp>
          <p:nvSpPr>
            <p:cNvPr id="27" name="TextBox 26">
              <a:extLst>
                <a:ext uri="{FF2B5EF4-FFF2-40B4-BE49-F238E27FC236}">
                  <a16:creationId xmlns:a16="http://schemas.microsoft.com/office/drawing/2014/main" id="{D29AAB1B-24DE-456F-B0BB-F7DF692929B3}"/>
                </a:ext>
              </a:extLst>
            </p:cNvPr>
            <p:cNvSpPr txBox="1"/>
            <p:nvPr/>
          </p:nvSpPr>
          <p:spPr>
            <a:xfrm>
              <a:off x="5218242" y="837292"/>
              <a:ext cx="1742086" cy="155236"/>
            </a:xfrm>
            <a:prstGeom prst="rect">
              <a:avLst/>
            </a:prstGeom>
            <a:noFill/>
          </p:spPr>
          <p:txBody>
            <a:bodyPr wrap="square" lIns="0" tIns="0" rIns="0" bIns="0" rtlCol="0">
              <a:spAutoFit/>
            </a:bodyPr>
            <a:lstStyle/>
            <a:p>
              <a:r>
                <a:rPr lang="az-Latn-AZ" altLang="ko-KR" sz="1400" b="1" dirty="0">
                  <a:solidFill>
                    <a:schemeClr val="tx1">
                      <a:lumMod val="75000"/>
                      <a:lumOff val="25000"/>
                    </a:schemeClr>
                  </a:solidFill>
                </a:rPr>
                <a:t>Bakı ətrafı və Abşeron</a:t>
              </a:r>
              <a:endParaRPr lang="en-US" altLang="ko-KR" sz="1400" b="1" dirty="0">
                <a:solidFill>
                  <a:schemeClr val="tx1">
                    <a:lumMod val="75000"/>
                    <a:lumOff val="25000"/>
                  </a:schemeClr>
                </a:solidFill>
              </a:endParaRPr>
            </a:p>
          </p:txBody>
        </p:sp>
      </p:grpSp>
      <p:grpSp>
        <p:nvGrpSpPr>
          <p:cNvPr id="28" name="Group 27">
            <a:extLst>
              <a:ext uri="{FF2B5EF4-FFF2-40B4-BE49-F238E27FC236}">
                <a16:creationId xmlns:a16="http://schemas.microsoft.com/office/drawing/2014/main" id="{ABF9A79C-2F11-4969-B757-C7EC27FE8C44}"/>
              </a:ext>
            </a:extLst>
          </p:cNvPr>
          <p:cNvGrpSpPr/>
          <p:nvPr/>
        </p:nvGrpSpPr>
        <p:grpSpPr>
          <a:xfrm>
            <a:off x="7419148" y="5070545"/>
            <a:ext cx="4865299" cy="861776"/>
            <a:chOff x="5213593" y="4695"/>
            <a:chExt cx="2067084" cy="620942"/>
          </a:xfrm>
        </p:grpSpPr>
        <p:sp>
          <p:nvSpPr>
            <p:cNvPr id="29" name="TextBox 28">
              <a:extLst>
                <a:ext uri="{FF2B5EF4-FFF2-40B4-BE49-F238E27FC236}">
                  <a16:creationId xmlns:a16="http://schemas.microsoft.com/office/drawing/2014/main" id="{AC7E24C9-2BD2-47C2-AD85-8C0AB246D3E0}"/>
                </a:ext>
              </a:extLst>
            </p:cNvPr>
            <p:cNvSpPr txBox="1"/>
            <p:nvPr/>
          </p:nvSpPr>
          <p:spPr>
            <a:xfrm>
              <a:off x="5218560" y="503667"/>
              <a:ext cx="1750034" cy="121970"/>
            </a:xfrm>
            <a:prstGeom prst="rect">
              <a:avLst/>
            </a:prstGeom>
            <a:noFill/>
          </p:spPr>
          <p:txBody>
            <a:bodyPr wrap="square" lIns="0" tIns="0" rIns="0" bIns="0" rtlCol="0">
              <a:spAutoFit/>
            </a:bodyPr>
            <a:lstStyle/>
            <a:p>
              <a:r>
                <a:rPr lang="az-Latn-AZ" altLang="ko-KR" sz="1100" dirty="0">
                  <a:solidFill>
                    <a:schemeClr val="accent2">
                      <a:lumMod val="75000"/>
                    </a:schemeClr>
                  </a:solidFill>
                  <a:cs typeface="Arial" pitchFamily="34" charset="0"/>
                </a:rPr>
                <a:t>0.5 milyon</a:t>
              </a:r>
              <a:endParaRPr lang="en-US" altLang="ko-KR" sz="1100" dirty="0">
                <a:solidFill>
                  <a:schemeClr val="accent2">
                    <a:lumMod val="75000"/>
                  </a:schemeClr>
                </a:solidFill>
              </a:endParaRPr>
            </a:p>
          </p:txBody>
        </p:sp>
        <p:sp>
          <p:nvSpPr>
            <p:cNvPr id="30" name="TextBox 29">
              <a:extLst>
                <a:ext uri="{FF2B5EF4-FFF2-40B4-BE49-F238E27FC236}">
                  <a16:creationId xmlns:a16="http://schemas.microsoft.com/office/drawing/2014/main" id="{CD8EBF26-62F7-462E-9359-86F0461217FE}"/>
                </a:ext>
              </a:extLst>
            </p:cNvPr>
            <p:cNvSpPr txBox="1"/>
            <p:nvPr/>
          </p:nvSpPr>
          <p:spPr>
            <a:xfrm>
              <a:off x="5213593" y="4695"/>
              <a:ext cx="2067084" cy="465706"/>
            </a:xfrm>
            <a:prstGeom prst="rect">
              <a:avLst/>
            </a:prstGeom>
            <a:noFill/>
          </p:spPr>
          <p:txBody>
            <a:bodyPr wrap="square" lIns="0" tIns="0" rIns="0" bIns="0" rtlCol="0">
              <a:spAutoFit/>
            </a:bodyPr>
            <a:lstStyle/>
            <a:p>
              <a:r>
                <a:rPr lang="az-Latn-AZ" sz="1400" b="1" dirty="0">
                  <a:latin typeface="Palatino Linotype" panose="02040502050505030304" pitchFamily="18" charset="0"/>
                </a:rPr>
                <a:t>Naxçıvan, Füzuli, Xocavənd, Ağdam, Tərtər, Ağcabədi, Goranboy, Göygöl, Gədəbəy, Daşkəsən, Qazax, Tovuz, Ağstafa, Lerik, Yardımlı, Balakən və Qusar</a:t>
              </a:r>
              <a:endParaRPr lang="en-US" altLang="ko-KR" sz="1400" b="1" dirty="0">
                <a:solidFill>
                  <a:schemeClr val="tx1">
                    <a:lumMod val="75000"/>
                    <a:lumOff val="25000"/>
                  </a:schemeClr>
                </a:solidFill>
              </a:endParaRPr>
            </a:p>
          </p:txBody>
        </p:sp>
      </p:grpSp>
      <p:sp>
        <p:nvSpPr>
          <p:cNvPr id="34" name="Title 5">
            <a:extLst>
              <a:ext uri="{FF2B5EF4-FFF2-40B4-BE49-F238E27FC236}">
                <a16:creationId xmlns:a16="http://schemas.microsoft.com/office/drawing/2014/main" id="{2CCD5AA6-98A3-463B-A2EE-32AA0516F9A8}"/>
              </a:ext>
            </a:extLst>
          </p:cNvPr>
          <p:cNvSpPr txBox="1">
            <a:spLocks/>
          </p:cNvSpPr>
          <p:nvPr/>
        </p:nvSpPr>
        <p:spPr>
          <a:xfrm>
            <a:off x="610180" y="1107704"/>
            <a:ext cx="2601913" cy="1441450"/>
          </a:xfrm>
          <a:prstGeom prst="rect">
            <a:avLst/>
          </a:prstGeom>
        </p:spPr>
        <p:txBody>
          <a:bodyPr vert="horz" wrap="square" lIns="0" tIns="252000" rIns="0" bIns="1080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rPr>
              <a:t>“</a:t>
            </a:r>
            <a:r>
              <a:rPr lang="az-Latn-AZ" dirty="0">
                <a:solidFill>
                  <a:schemeClr val="bg1"/>
                </a:solidFill>
              </a:rPr>
              <a:t>KOB Klaster şirkəti</a:t>
            </a:r>
            <a:r>
              <a:rPr lang="en-US" dirty="0">
                <a:solidFill>
                  <a:schemeClr val="bg1"/>
                </a:solidFill>
              </a:rPr>
              <a:t>”</a:t>
            </a:r>
            <a:r>
              <a:rPr lang="en-US" dirty="0" err="1">
                <a:solidFill>
                  <a:schemeClr val="bg1"/>
                </a:solidFill>
              </a:rPr>
              <a:t>nin</a:t>
            </a:r>
            <a:r>
              <a:rPr lang="az-Latn-AZ" dirty="0">
                <a:solidFill>
                  <a:schemeClr val="bg1"/>
                </a:solidFill>
              </a:rPr>
              <a:t> meyarları</a:t>
            </a:r>
          </a:p>
        </p:txBody>
      </p:sp>
      <p:grpSp>
        <p:nvGrpSpPr>
          <p:cNvPr id="38" name="Group 37">
            <a:extLst>
              <a:ext uri="{FF2B5EF4-FFF2-40B4-BE49-F238E27FC236}">
                <a16:creationId xmlns:a16="http://schemas.microsoft.com/office/drawing/2014/main" id="{122B07C3-4C43-432A-AE1B-63E83F740B56}"/>
              </a:ext>
            </a:extLst>
          </p:cNvPr>
          <p:cNvGrpSpPr/>
          <p:nvPr/>
        </p:nvGrpSpPr>
        <p:grpSpPr>
          <a:xfrm>
            <a:off x="9026345" y="216277"/>
            <a:ext cx="2964783" cy="434580"/>
            <a:chOff x="698919" y="3231434"/>
            <a:chExt cx="2170041" cy="726774"/>
          </a:xfrm>
        </p:grpSpPr>
        <p:sp>
          <p:nvSpPr>
            <p:cNvPr id="39" name="Rounded Rectangle 19">
              <a:extLst>
                <a:ext uri="{FF2B5EF4-FFF2-40B4-BE49-F238E27FC236}">
                  <a16:creationId xmlns:a16="http://schemas.microsoft.com/office/drawing/2014/main" id="{66E71AB3-5D74-4814-8DAF-D3A5BCEA56C6}"/>
                </a:ext>
              </a:extLst>
            </p:cNvPr>
            <p:cNvSpPr/>
            <p:nvPr/>
          </p:nvSpPr>
          <p:spPr>
            <a:xfrm rot="5400000">
              <a:off x="1547664" y="2636912"/>
              <a:ext cx="698376" cy="1944216"/>
            </a:xfrm>
            <a:prstGeom prst="roundRect">
              <a:avLst>
                <a:gd name="adj" fmla="val 50000"/>
              </a:avLst>
            </a:prstGeom>
            <a:noFill/>
            <a:ln w="241300">
              <a:gradFill flip="none" rotWithShape="1">
                <a:gsLst>
                  <a:gs pos="0">
                    <a:schemeClr val="accent4">
                      <a:lumMod val="72000"/>
                      <a:lumOff val="28000"/>
                    </a:schemeClr>
                  </a:gs>
                  <a:gs pos="48000">
                    <a:schemeClr val="accent4"/>
                  </a:gs>
                </a:gsLst>
                <a:lin ang="19200000" scaled="0"/>
                <a:tileRect/>
              </a:gra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40" name="Oval 39">
              <a:extLst>
                <a:ext uri="{FF2B5EF4-FFF2-40B4-BE49-F238E27FC236}">
                  <a16:creationId xmlns:a16="http://schemas.microsoft.com/office/drawing/2014/main" id="{026810D4-3796-448F-9C05-3A42DEB89438}"/>
                </a:ext>
              </a:extLst>
            </p:cNvPr>
            <p:cNvSpPr/>
            <p:nvPr/>
          </p:nvSpPr>
          <p:spPr>
            <a:xfrm rot="19002224">
              <a:off x="698919" y="3231434"/>
              <a:ext cx="648072" cy="190872"/>
            </a:xfrm>
            <a:prstGeom prst="ellipse">
              <a:avLst/>
            </a:prstGeom>
            <a:gradFill>
              <a:gsLst>
                <a:gs pos="0">
                  <a:schemeClr val="bg1"/>
                </a:gs>
                <a:gs pos="72000">
                  <a:srgbClr val="73B2D1">
                    <a:lumMod val="0"/>
                    <a:lumOff val="100000"/>
                    <a:alpha val="0"/>
                  </a:srgbClr>
                </a:gs>
              </a:gsLst>
              <a:path path="circle">
                <a:fillToRect l="50000" t="50000" r="50000" b="50000"/>
              </a:path>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41" name="Rounded Rectangle 4">
            <a:extLst>
              <a:ext uri="{FF2B5EF4-FFF2-40B4-BE49-F238E27FC236}">
                <a16:creationId xmlns:a16="http://schemas.microsoft.com/office/drawing/2014/main" id="{E7A9C9CC-9A04-4806-A599-E825A52136B3}"/>
              </a:ext>
            </a:extLst>
          </p:cNvPr>
          <p:cNvSpPr/>
          <p:nvPr/>
        </p:nvSpPr>
        <p:spPr>
          <a:xfrm rot="5400000">
            <a:off x="5592280" y="-135233"/>
            <a:ext cx="417600" cy="1090863"/>
          </a:xfrm>
          <a:prstGeom prst="roundRect">
            <a:avLst>
              <a:gd name="adj" fmla="val 50000"/>
            </a:avLst>
          </a:prstGeom>
          <a:noFill/>
          <a:ln w="241300">
            <a:gradFill flip="none" rotWithShape="1">
              <a:gsLst>
                <a:gs pos="0">
                  <a:schemeClr val="accent2">
                    <a:lumMod val="73000"/>
                    <a:lumOff val="27000"/>
                  </a:schemeClr>
                </a:gs>
                <a:gs pos="48000">
                  <a:schemeClr val="accent2"/>
                </a:gs>
              </a:gsLst>
              <a:lin ang="19200000" scaled="0"/>
              <a:tileRect/>
            </a:gra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42" name="Oval 41">
            <a:extLst>
              <a:ext uri="{FF2B5EF4-FFF2-40B4-BE49-F238E27FC236}">
                <a16:creationId xmlns:a16="http://schemas.microsoft.com/office/drawing/2014/main" id="{270ED947-7F8F-4B08-BE18-5FD8C20CB0AE}"/>
              </a:ext>
            </a:extLst>
          </p:cNvPr>
          <p:cNvSpPr/>
          <p:nvPr/>
        </p:nvSpPr>
        <p:spPr>
          <a:xfrm rot="19002224">
            <a:off x="4764304" y="30154"/>
            <a:ext cx="245417" cy="114133"/>
          </a:xfrm>
          <a:prstGeom prst="ellipse">
            <a:avLst/>
          </a:prstGeom>
          <a:gradFill>
            <a:gsLst>
              <a:gs pos="0">
                <a:schemeClr val="bg1"/>
              </a:gs>
              <a:gs pos="72000">
                <a:srgbClr val="73B2D1">
                  <a:lumMod val="0"/>
                  <a:lumOff val="100000"/>
                  <a:alpha val="0"/>
                </a:srgbClr>
              </a:gs>
            </a:gsLst>
            <a:path path="circle">
              <a:fillToRect l="50000" t="50000" r="50000" b="50000"/>
            </a:path>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nvGrpSpPr>
          <p:cNvPr id="43" name="Group 42">
            <a:extLst>
              <a:ext uri="{FF2B5EF4-FFF2-40B4-BE49-F238E27FC236}">
                <a16:creationId xmlns:a16="http://schemas.microsoft.com/office/drawing/2014/main" id="{5FDF2F5B-938D-4BCD-AAEC-92C99BF08EE1}"/>
              </a:ext>
            </a:extLst>
          </p:cNvPr>
          <p:cNvGrpSpPr/>
          <p:nvPr/>
        </p:nvGrpSpPr>
        <p:grpSpPr>
          <a:xfrm>
            <a:off x="6825329" y="212467"/>
            <a:ext cx="1928054" cy="434580"/>
            <a:chOff x="698919" y="3231434"/>
            <a:chExt cx="2170041" cy="726774"/>
          </a:xfrm>
        </p:grpSpPr>
        <p:sp>
          <p:nvSpPr>
            <p:cNvPr id="44" name="Rounded Rectangle 9">
              <a:extLst>
                <a:ext uri="{FF2B5EF4-FFF2-40B4-BE49-F238E27FC236}">
                  <a16:creationId xmlns:a16="http://schemas.microsoft.com/office/drawing/2014/main" id="{6DE812A9-CB69-49D4-8BC0-D851E50205FF}"/>
                </a:ext>
              </a:extLst>
            </p:cNvPr>
            <p:cNvSpPr/>
            <p:nvPr/>
          </p:nvSpPr>
          <p:spPr>
            <a:xfrm rot="5400000">
              <a:off x="1547664" y="2636912"/>
              <a:ext cx="698376" cy="1944216"/>
            </a:xfrm>
            <a:prstGeom prst="roundRect">
              <a:avLst>
                <a:gd name="adj" fmla="val 50000"/>
              </a:avLst>
            </a:prstGeom>
            <a:noFill/>
            <a:ln w="241300">
              <a:gradFill flip="none" rotWithShape="1">
                <a:gsLst>
                  <a:gs pos="0">
                    <a:schemeClr val="accent3">
                      <a:lumMod val="73000"/>
                      <a:lumOff val="27000"/>
                    </a:schemeClr>
                  </a:gs>
                  <a:gs pos="48000">
                    <a:schemeClr val="accent3"/>
                  </a:gs>
                </a:gsLst>
                <a:lin ang="19200000" scaled="0"/>
                <a:tileRect/>
              </a:gra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45" name="Oval 44">
              <a:extLst>
                <a:ext uri="{FF2B5EF4-FFF2-40B4-BE49-F238E27FC236}">
                  <a16:creationId xmlns:a16="http://schemas.microsoft.com/office/drawing/2014/main" id="{56EECC62-A568-4F0B-8CD4-EAB3126CDBE9}"/>
                </a:ext>
              </a:extLst>
            </p:cNvPr>
            <p:cNvSpPr/>
            <p:nvPr/>
          </p:nvSpPr>
          <p:spPr>
            <a:xfrm rot="19002224">
              <a:off x="698919" y="3231434"/>
              <a:ext cx="648072" cy="190872"/>
            </a:xfrm>
            <a:prstGeom prst="ellipse">
              <a:avLst/>
            </a:prstGeom>
            <a:gradFill>
              <a:gsLst>
                <a:gs pos="0">
                  <a:schemeClr val="bg1"/>
                </a:gs>
                <a:gs pos="72000">
                  <a:srgbClr val="73B2D1">
                    <a:lumMod val="0"/>
                    <a:lumOff val="100000"/>
                    <a:alpha val="0"/>
                  </a:srgbClr>
                </a:gs>
              </a:gsLst>
              <a:path path="circle">
                <a:fillToRect l="50000" t="50000" r="50000" b="50000"/>
              </a:path>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46" name="Rounded Rectangle 11">
            <a:extLst>
              <a:ext uri="{FF2B5EF4-FFF2-40B4-BE49-F238E27FC236}">
                <a16:creationId xmlns:a16="http://schemas.microsoft.com/office/drawing/2014/main" id="{B0E78FD3-2E5A-4EE9-BC8A-46CEBC4AD023}"/>
              </a:ext>
            </a:extLst>
          </p:cNvPr>
          <p:cNvSpPr/>
          <p:nvPr/>
        </p:nvSpPr>
        <p:spPr>
          <a:xfrm rot="5400000">
            <a:off x="6551911" y="7095"/>
            <a:ext cx="157654" cy="845324"/>
          </a:xfrm>
          <a:prstGeom prst="roundRect">
            <a:avLst>
              <a:gd name="adj" fmla="val 50000"/>
            </a:avLst>
          </a:prstGeom>
          <a:gradFill>
            <a:gsLst>
              <a:gs pos="0">
                <a:schemeClr val="bg1">
                  <a:lumMod val="88000"/>
                </a:schemeClr>
              </a:gs>
              <a:gs pos="48000">
                <a:schemeClr val="bg1">
                  <a:lumMod val="75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47" name="Oval 46">
            <a:extLst>
              <a:ext uri="{FF2B5EF4-FFF2-40B4-BE49-F238E27FC236}">
                <a16:creationId xmlns:a16="http://schemas.microsoft.com/office/drawing/2014/main" id="{A8FC2DA8-0A91-4B72-9785-3F3AAEC5D47D}"/>
              </a:ext>
            </a:extLst>
          </p:cNvPr>
          <p:cNvSpPr/>
          <p:nvPr/>
        </p:nvSpPr>
        <p:spPr>
          <a:xfrm rot="17406435">
            <a:off x="2897726" y="379358"/>
            <a:ext cx="209485" cy="69530"/>
          </a:xfrm>
          <a:prstGeom prst="ellipse">
            <a:avLst/>
          </a:prstGeom>
          <a:gradFill>
            <a:gsLst>
              <a:gs pos="0">
                <a:schemeClr val="bg1"/>
              </a:gs>
              <a:gs pos="72000">
                <a:srgbClr val="73B2D1">
                  <a:lumMod val="0"/>
                  <a:lumOff val="100000"/>
                  <a:alpha val="0"/>
                </a:srgbClr>
              </a:gs>
            </a:gsLst>
            <a:path path="circle">
              <a:fillToRect l="50000" t="50000" r="50000" b="50000"/>
            </a:path>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nvGrpSpPr>
          <p:cNvPr id="48" name="Group 47">
            <a:extLst>
              <a:ext uri="{FF2B5EF4-FFF2-40B4-BE49-F238E27FC236}">
                <a16:creationId xmlns:a16="http://schemas.microsoft.com/office/drawing/2014/main" id="{6047C8DA-8402-4753-A7BE-9C046C9F8183}"/>
              </a:ext>
            </a:extLst>
          </p:cNvPr>
          <p:cNvGrpSpPr/>
          <p:nvPr/>
        </p:nvGrpSpPr>
        <p:grpSpPr>
          <a:xfrm>
            <a:off x="8596326" y="318448"/>
            <a:ext cx="852680" cy="209485"/>
            <a:chOff x="2464343" y="3366786"/>
            <a:chExt cx="2251673" cy="350335"/>
          </a:xfrm>
        </p:grpSpPr>
        <p:sp>
          <p:nvSpPr>
            <p:cNvPr id="49" name="Rounded Rectangle 15">
              <a:extLst>
                <a:ext uri="{FF2B5EF4-FFF2-40B4-BE49-F238E27FC236}">
                  <a16:creationId xmlns:a16="http://schemas.microsoft.com/office/drawing/2014/main" id="{2358D446-E8A6-4030-B614-6EE3BC5D7B5D}"/>
                </a:ext>
              </a:extLst>
            </p:cNvPr>
            <p:cNvSpPr/>
            <p:nvPr/>
          </p:nvSpPr>
          <p:spPr>
            <a:xfrm rot="5400000">
              <a:off x="3468067" y="2454407"/>
              <a:ext cx="263650" cy="2232248"/>
            </a:xfrm>
            <a:prstGeom prst="roundRect">
              <a:avLst>
                <a:gd name="adj" fmla="val 50000"/>
              </a:avLst>
            </a:prstGeom>
            <a:gradFill>
              <a:gsLst>
                <a:gs pos="0">
                  <a:schemeClr val="bg1">
                    <a:lumMod val="85000"/>
                  </a:schemeClr>
                </a:gs>
                <a:gs pos="48000">
                  <a:schemeClr val="bg1">
                    <a:lumMod val="75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50" name="Oval 49">
              <a:extLst>
                <a:ext uri="{FF2B5EF4-FFF2-40B4-BE49-F238E27FC236}">
                  <a16:creationId xmlns:a16="http://schemas.microsoft.com/office/drawing/2014/main" id="{2349657F-7272-4D5C-86AE-6577C01A8197}"/>
                </a:ext>
              </a:extLst>
            </p:cNvPr>
            <p:cNvSpPr/>
            <p:nvPr/>
          </p:nvSpPr>
          <p:spPr>
            <a:xfrm rot="17406435">
              <a:off x="2380979" y="3450150"/>
              <a:ext cx="350335" cy="183608"/>
            </a:xfrm>
            <a:prstGeom prst="ellipse">
              <a:avLst/>
            </a:prstGeom>
            <a:gradFill>
              <a:gsLst>
                <a:gs pos="0">
                  <a:schemeClr val="bg1"/>
                </a:gs>
                <a:gs pos="72000">
                  <a:srgbClr val="73B2D1">
                    <a:lumMod val="0"/>
                    <a:lumOff val="100000"/>
                    <a:alpha val="0"/>
                  </a:srgbClr>
                </a:gs>
              </a:gsLst>
              <a:path path="circle">
                <a:fillToRect l="50000" t="50000" r="50000" b="50000"/>
              </a:path>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51" name="Rounded Rectangle 4">
            <a:extLst>
              <a:ext uri="{FF2B5EF4-FFF2-40B4-BE49-F238E27FC236}">
                <a16:creationId xmlns:a16="http://schemas.microsoft.com/office/drawing/2014/main" id="{4E3071B4-1619-47B8-89CD-472474F2300C}"/>
              </a:ext>
            </a:extLst>
          </p:cNvPr>
          <p:cNvSpPr/>
          <p:nvPr/>
        </p:nvSpPr>
        <p:spPr>
          <a:xfrm rot="5400000">
            <a:off x="4143918" y="61632"/>
            <a:ext cx="417599" cy="736250"/>
          </a:xfrm>
          <a:prstGeom prst="roundRect">
            <a:avLst>
              <a:gd name="adj" fmla="val 50000"/>
            </a:avLst>
          </a:prstGeom>
          <a:noFill/>
          <a:ln w="241300">
            <a:gradFill flip="none" rotWithShape="1">
              <a:gsLst>
                <a:gs pos="0">
                  <a:schemeClr val="accent1">
                    <a:lumMod val="73000"/>
                    <a:lumOff val="27000"/>
                  </a:schemeClr>
                </a:gs>
                <a:gs pos="48000">
                  <a:schemeClr val="accent1"/>
                </a:gs>
              </a:gsLst>
              <a:lin ang="19200000" scaled="0"/>
              <a:tileRect/>
            </a:gra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52" name="Rounded Rectangle 11">
            <a:extLst>
              <a:ext uri="{FF2B5EF4-FFF2-40B4-BE49-F238E27FC236}">
                <a16:creationId xmlns:a16="http://schemas.microsoft.com/office/drawing/2014/main" id="{F161E37E-FE2C-457D-872C-94DE86C1C337}"/>
              </a:ext>
            </a:extLst>
          </p:cNvPr>
          <p:cNvSpPr/>
          <p:nvPr/>
        </p:nvSpPr>
        <p:spPr>
          <a:xfrm rot="5400000">
            <a:off x="4924535" y="-8152"/>
            <a:ext cx="157654" cy="845324"/>
          </a:xfrm>
          <a:prstGeom prst="roundRect">
            <a:avLst>
              <a:gd name="adj" fmla="val 50000"/>
            </a:avLst>
          </a:prstGeom>
          <a:gradFill>
            <a:gsLst>
              <a:gs pos="0">
                <a:schemeClr val="bg1">
                  <a:lumMod val="88000"/>
                </a:schemeClr>
              </a:gs>
              <a:gs pos="48000">
                <a:schemeClr val="bg1">
                  <a:lumMod val="75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53" name="Oval 12">
            <a:extLst>
              <a:ext uri="{FF2B5EF4-FFF2-40B4-BE49-F238E27FC236}">
                <a16:creationId xmlns:a16="http://schemas.microsoft.com/office/drawing/2014/main" id="{E91CF9FA-0B2D-4495-A236-38605D15F579}"/>
              </a:ext>
            </a:extLst>
          </p:cNvPr>
          <p:cNvSpPr/>
          <p:nvPr/>
        </p:nvSpPr>
        <p:spPr>
          <a:xfrm rot="17406435">
            <a:off x="3351745" y="461699"/>
            <a:ext cx="209485" cy="69530"/>
          </a:xfrm>
          <a:prstGeom prst="ellipse">
            <a:avLst/>
          </a:prstGeom>
          <a:gradFill>
            <a:gsLst>
              <a:gs pos="0">
                <a:schemeClr val="bg1"/>
              </a:gs>
              <a:gs pos="72000">
                <a:srgbClr val="73B2D1">
                  <a:lumMod val="0"/>
                  <a:lumOff val="100000"/>
                  <a:alpha val="0"/>
                </a:srgbClr>
              </a:gs>
            </a:gsLst>
            <a:path path="circle">
              <a:fillToRect l="50000" t="50000" r="50000" b="50000"/>
            </a:path>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54" name="Oval 5">
            <a:extLst>
              <a:ext uri="{FF2B5EF4-FFF2-40B4-BE49-F238E27FC236}">
                <a16:creationId xmlns:a16="http://schemas.microsoft.com/office/drawing/2014/main" id="{A987B5CA-56FF-4B12-8F59-77450273495E}"/>
              </a:ext>
            </a:extLst>
          </p:cNvPr>
          <p:cNvSpPr/>
          <p:nvPr/>
        </p:nvSpPr>
        <p:spPr>
          <a:xfrm rot="19002224">
            <a:off x="2096050" y="116296"/>
            <a:ext cx="245417" cy="114133"/>
          </a:xfrm>
          <a:prstGeom prst="ellipse">
            <a:avLst/>
          </a:prstGeom>
          <a:gradFill>
            <a:gsLst>
              <a:gs pos="0">
                <a:schemeClr val="bg1"/>
              </a:gs>
              <a:gs pos="72000">
                <a:srgbClr val="73B2D1">
                  <a:lumMod val="0"/>
                  <a:lumOff val="100000"/>
                  <a:alpha val="0"/>
                </a:srgbClr>
              </a:gs>
            </a:gsLst>
            <a:path path="circle">
              <a:fillToRect l="50000" t="50000" r="50000" b="50000"/>
            </a:path>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 name="Rectangle 1"/>
          <p:cNvSpPr/>
          <p:nvPr/>
        </p:nvSpPr>
        <p:spPr>
          <a:xfrm>
            <a:off x="3692938" y="2291817"/>
            <a:ext cx="8499062" cy="400110"/>
          </a:xfrm>
          <a:prstGeom prst="rect">
            <a:avLst/>
          </a:prstGeom>
          <a:solidFill>
            <a:srgbClr val="1A8EA9"/>
          </a:solidFill>
        </p:spPr>
        <p:txBody>
          <a:bodyPr wrap="square">
            <a:spAutoFit/>
          </a:bodyPr>
          <a:lstStyle/>
          <a:p>
            <a:r>
              <a:rPr lang="az-Latn-AZ" sz="2000" b="1" dirty="0">
                <a:solidFill>
                  <a:schemeClr val="bg1"/>
                </a:solidFill>
                <a:latin typeface="Palatino Linotype" panose="02040502050505030304" pitchFamily="18" charset="0"/>
              </a:rPr>
              <a:t> Həyata keçiriləcək layihə üzrə investisiyanın minimum həcmi </a:t>
            </a:r>
            <a:endParaRPr lang="en-US" sz="2000" dirty="0">
              <a:solidFill>
                <a:schemeClr val="bg1"/>
              </a:solidFill>
            </a:endParaRPr>
          </a:p>
        </p:txBody>
      </p:sp>
      <p:sp>
        <p:nvSpPr>
          <p:cNvPr id="55" name="Rectangle 54"/>
          <p:cNvSpPr/>
          <p:nvPr/>
        </p:nvSpPr>
        <p:spPr>
          <a:xfrm>
            <a:off x="3887236" y="866688"/>
            <a:ext cx="1211368" cy="400110"/>
          </a:xfrm>
          <a:prstGeom prst="rect">
            <a:avLst/>
          </a:prstGeom>
        </p:spPr>
        <p:txBody>
          <a:bodyPr wrap="square">
            <a:spAutoFit/>
          </a:bodyPr>
          <a:lstStyle/>
          <a:p>
            <a:r>
              <a:rPr lang="az-Latn-AZ" sz="1000" dirty="0">
                <a:latin typeface="Palatino Linotype" panose="02040502050505030304" pitchFamily="18" charset="0"/>
              </a:rPr>
              <a:t>Kommersiya hüquqi şəxs </a:t>
            </a:r>
            <a:endParaRPr lang="en-US" sz="1000" dirty="0"/>
          </a:p>
        </p:txBody>
      </p:sp>
      <p:sp>
        <p:nvSpPr>
          <p:cNvPr id="56" name="Rectangle 55"/>
          <p:cNvSpPr/>
          <p:nvPr/>
        </p:nvSpPr>
        <p:spPr>
          <a:xfrm>
            <a:off x="5046725" y="871592"/>
            <a:ext cx="1441141" cy="861774"/>
          </a:xfrm>
          <a:prstGeom prst="rect">
            <a:avLst/>
          </a:prstGeom>
        </p:spPr>
        <p:txBody>
          <a:bodyPr wrap="square">
            <a:spAutoFit/>
          </a:bodyPr>
          <a:lstStyle/>
          <a:p>
            <a:pPr algn="ctr"/>
            <a:r>
              <a:rPr lang="az-Latn-AZ" sz="1000" dirty="0">
                <a:latin typeface="Palatino Linotype" panose="02040502050505030304" pitchFamily="18" charset="0"/>
              </a:rPr>
              <a:t>əhəmiyyətli qərarların KOBİA ilə razılaşdırmaqla yerinə yetirməsini nizamnaməsində əks</a:t>
            </a:r>
            <a:endParaRPr lang="en-US" sz="1000" dirty="0">
              <a:latin typeface="Palatino Linotype" panose="02040502050505030304" pitchFamily="18" charset="0"/>
            </a:endParaRPr>
          </a:p>
        </p:txBody>
      </p:sp>
      <p:sp>
        <p:nvSpPr>
          <p:cNvPr id="57" name="Rectangle 56"/>
          <p:cNvSpPr/>
          <p:nvPr/>
        </p:nvSpPr>
        <p:spPr>
          <a:xfrm>
            <a:off x="6832339" y="868000"/>
            <a:ext cx="2002536" cy="1323439"/>
          </a:xfrm>
          <a:prstGeom prst="rect">
            <a:avLst/>
          </a:prstGeom>
        </p:spPr>
        <p:txBody>
          <a:bodyPr wrap="square">
            <a:spAutoFit/>
          </a:bodyPr>
          <a:lstStyle/>
          <a:p>
            <a:pPr algn="ctr"/>
            <a:r>
              <a:rPr lang="az-Latn-AZ" sz="1000" dirty="0">
                <a:latin typeface="Palatino Linotype" panose="02040502050505030304" pitchFamily="18" charset="0"/>
              </a:rPr>
              <a:t>qarşılıqlı surətdə asılı olmayan azı 10 KOB subyekti ilə təsərrüfat əqdlərini bağlaması </a:t>
            </a:r>
          </a:p>
          <a:p>
            <a:pPr algn="ctr"/>
            <a:r>
              <a:rPr lang="az-Latn-AZ" sz="1000" dirty="0">
                <a:latin typeface="Palatino Linotype" panose="02040502050505030304" pitchFamily="18" charset="0"/>
              </a:rPr>
              <a:t>klaster üzrə hazırlanan məhsulun xammal və materialının dəyərinin 50 %-ni klasterin iştirakçısı olan yerli istehsalçılardan təchiz edilməsi</a:t>
            </a:r>
            <a:endParaRPr lang="en-US" sz="1000" dirty="0">
              <a:latin typeface="Palatino Linotype" panose="02040502050505030304" pitchFamily="18" charset="0"/>
            </a:endParaRPr>
          </a:p>
        </p:txBody>
      </p:sp>
      <p:sp>
        <p:nvSpPr>
          <p:cNvPr id="58" name="Rectangle 57"/>
          <p:cNvSpPr/>
          <p:nvPr/>
        </p:nvSpPr>
        <p:spPr>
          <a:xfrm>
            <a:off x="9267816" y="835036"/>
            <a:ext cx="2788060" cy="400110"/>
          </a:xfrm>
          <a:prstGeom prst="rect">
            <a:avLst/>
          </a:prstGeom>
        </p:spPr>
        <p:txBody>
          <a:bodyPr wrap="square">
            <a:spAutoFit/>
          </a:bodyPr>
          <a:lstStyle/>
          <a:p>
            <a:pPr algn="ctr"/>
            <a:r>
              <a:rPr lang="az-Latn-AZ" sz="1000" b="1" dirty="0">
                <a:latin typeface="Palatino Linotype" panose="02040502050505030304" pitchFamily="18" charset="0"/>
              </a:rPr>
              <a:t>fəaliyyət sahəsinin aşağıdakı 3 istiqamətdən birinə uyğun olması:</a:t>
            </a:r>
          </a:p>
        </p:txBody>
      </p:sp>
      <p:sp>
        <p:nvSpPr>
          <p:cNvPr id="59" name="Rectangle 58"/>
          <p:cNvSpPr/>
          <p:nvPr/>
        </p:nvSpPr>
        <p:spPr>
          <a:xfrm>
            <a:off x="9267818" y="1143680"/>
            <a:ext cx="3016629" cy="1015663"/>
          </a:xfrm>
          <a:prstGeom prst="rect">
            <a:avLst/>
          </a:prstGeom>
        </p:spPr>
        <p:txBody>
          <a:bodyPr wrap="square">
            <a:spAutoFit/>
          </a:bodyPr>
          <a:lstStyle/>
          <a:p>
            <a:r>
              <a:rPr lang="az-Latn-AZ" sz="1000" dirty="0">
                <a:latin typeface="Palatino Linotype" panose="02040502050505030304" pitchFamily="18" charset="0"/>
              </a:rPr>
              <a:t>a) ölkədə istehsal edilməyən yeni rəqabətqabiliyyətli məhsul yaradılması;</a:t>
            </a:r>
          </a:p>
          <a:p>
            <a:r>
              <a:rPr lang="az-Latn-AZ" sz="1000" dirty="0">
                <a:latin typeface="Palatino Linotype" panose="02040502050505030304" pitchFamily="18" charset="0"/>
              </a:rPr>
              <a:t>b) istehlakın 50%-dən artıq hissəsinin idxal hesabına ödənilən məhsulun yaradılması;</a:t>
            </a:r>
          </a:p>
          <a:p>
            <a:r>
              <a:rPr lang="az-Latn-AZ" sz="1000" dirty="0">
                <a:latin typeface="Palatino Linotype" panose="02040502050505030304" pitchFamily="18" charset="0"/>
              </a:rPr>
              <a:t>c) qonaqlama və yerləşdirmə xidmətlərinin (mehmanxana, motel, kempinq və s.) göstərilməsi.</a:t>
            </a:r>
            <a:endParaRPr lang="en-US" sz="1000" dirty="0">
              <a:latin typeface="Palatino Linotype" panose="02040502050505030304" pitchFamily="18" charset="0"/>
            </a:endParaRPr>
          </a:p>
        </p:txBody>
      </p:sp>
      <p:sp>
        <p:nvSpPr>
          <p:cNvPr id="60" name="Rectangle 59"/>
          <p:cNvSpPr/>
          <p:nvPr/>
        </p:nvSpPr>
        <p:spPr>
          <a:xfrm>
            <a:off x="83123" y="5007011"/>
            <a:ext cx="3671676" cy="1708160"/>
          </a:xfrm>
          <a:prstGeom prst="rect">
            <a:avLst/>
          </a:prstGeom>
        </p:spPr>
        <p:txBody>
          <a:bodyPr wrap="square">
            <a:spAutoFit/>
          </a:bodyPr>
          <a:lstStyle/>
          <a:p>
            <a:r>
              <a:rPr lang="az-Latn-AZ" sz="1050" b="1" dirty="0">
                <a:solidFill>
                  <a:schemeClr val="bg1"/>
                </a:solidFill>
                <a:latin typeface="Palatino Linotype" panose="02040502050505030304" pitchFamily="18" charset="0"/>
              </a:rPr>
              <a:t>Naxçıvan, Füzuli, Xocavənd, Ağdam, Tərtər, Ağcabədi, Goranboy, Göygöl, Gədəbəy, Daşkəsən, Qazax, Tovuz, Ağstafa, Lerik, Yardımlı, Balakən və Qusar rayonları üzrə nəzərdə tutulan investisiyaların həyata keçirilməsi məqsədilə vergi ödəyicilərinin “KOB klaster şirkəti” statusunun alması üçün «əhəmiyyətli qərarların KOBİA ilə razılaşdırmaqla yerinə yetirməsinin nizamnaməsində əks edirilməsi» və fəaliyyət sahəsinin 3 istiqamətdən birinə uyğun olması meyarlarına cavab verməsi tələb olunmur.</a:t>
            </a:r>
          </a:p>
        </p:txBody>
      </p:sp>
    </p:spTree>
    <p:extLst>
      <p:ext uri="{BB962C8B-B14F-4D97-AF65-F5344CB8AC3E}">
        <p14:creationId xmlns:p14="http://schemas.microsoft.com/office/powerpoint/2010/main" val="1847368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B85F3A-0D98-4AE5-8CED-AA4A4CF82188}"/>
              </a:ext>
            </a:extLst>
          </p:cNvPr>
          <p:cNvSpPr>
            <a:spLocks noGrp="1"/>
          </p:cNvSpPr>
          <p:nvPr>
            <p:ph type="body" sz="quarter" idx="10"/>
          </p:nvPr>
        </p:nvSpPr>
        <p:spPr>
          <a:xfrm>
            <a:off x="0" y="2"/>
            <a:ext cx="12202086" cy="724247"/>
          </a:xfrm>
        </p:spPr>
        <p:txBody>
          <a:bodyPr/>
          <a:lstStyle/>
          <a:p>
            <a:pPr algn="l"/>
            <a:r>
              <a:rPr lang="az-Latn-AZ" sz="2800" b="1" dirty="0">
                <a:solidFill>
                  <a:schemeClr val="tx1"/>
                </a:solidFill>
                <a:latin typeface="Palatino Linotype" panose="02040502050505030304" pitchFamily="18" charset="0"/>
              </a:rPr>
              <a:t>“KOB klaster şirkəti”nə dair tələblər</a:t>
            </a:r>
          </a:p>
        </p:txBody>
      </p:sp>
      <p:sp>
        <p:nvSpPr>
          <p:cNvPr id="41" name="Rectangle: Rounded Corners 40">
            <a:extLst>
              <a:ext uri="{FF2B5EF4-FFF2-40B4-BE49-F238E27FC236}">
                <a16:creationId xmlns:a16="http://schemas.microsoft.com/office/drawing/2014/main" id="{0F9F8ED4-D493-4569-B0EC-558F337CC98B}"/>
              </a:ext>
            </a:extLst>
          </p:cNvPr>
          <p:cNvSpPr/>
          <p:nvPr/>
        </p:nvSpPr>
        <p:spPr>
          <a:xfrm>
            <a:off x="9958717" y="940420"/>
            <a:ext cx="1298512" cy="1298512"/>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63C4A58B-7EBE-45E6-A5D8-602EBF410DD4}"/>
              </a:ext>
            </a:extLst>
          </p:cNvPr>
          <p:cNvSpPr/>
          <p:nvPr/>
        </p:nvSpPr>
        <p:spPr>
          <a:xfrm>
            <a:off x="934772" y="940420"/>
            <a:ext cx="1298512" cy="1298512"/>
          </a:xfrm>
          <a:prstGeom prst="roundRect">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96F0F53E-0E01-4B73-A5B3-4D84BFB75242}"/>
              </a:ext>
            </a:extLst>
          </p:cNvPr>
          <p:cNvSpPr/>
          <p:nvPr/>
        </p:nvSpPr>
        <p:spPr>
          <a:xfrm>
            <a:off x="3190758" y="940420"/>
            <a:ext cx="1298512" cy="1298512"/>
          </a:xfrm>
          <a:prstGeom prst="roundRect">
            <a:avLst>
              <a:gd name="adj"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F1B1A48C-CE05-45EB-A351-8D8FB0C1E815}"/>
              </a:ext>
            </a:extLst>
          </p:cNvPr>
          <p:cNvSpPr/>
          <p:nvPr/>
        </p:nvSpPr>
        <p:spPr>
          <a:xfrm>
            <a:off x="5446744" y="940420"/>
            <a:ext cx="1298512" cy="1298512"/>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2E74F816-0D48-4047-8AE1-670C59DEC6B0}"/>
              </a:ext>
            </a:extLst>
          </p:cNvPr>
          <p:cNvSpPr/>
          <p:nvPr/>
        </p:nvSpPr>
        <p:spPr>
          <a:xfrm>
            <a:off x="7702730" y="940420"/>
            <a:ext cx="1298512" cy="1298512"/>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866DA00-A0BD-4A0F-95E4-E37FDC7D6876}"/>
              </a:ext>
            </a:extLst>
          </p:cNvPr>
          <p:cNvGrpSpPr/>
          <p:nvPr/>
        </p:nvGrpSpPr>
        <p:grpSpPr>
          <a:xfrm>
            <a:off x="1983781" y="1371662"/>
            <a:ext cx="1456483" cy="436028"/>
            <a:chOff x="2906464" y="3248298"/>
            <a:chExt cx="1886168" cy="564662"/>
          </a:xfrm>
        </p:grpSpPr>
        <p:sp>
          <p:nvSpPr>
            <p:cNvPr id="13" name="Freeform: Shape 12">
              <a:extLst>
                <a:ext uri="{FF2B5EF4-FFF2-40B4-BE49-F238E27FC236}">
                  <a16:creationId xmlns:a16="http://schemas.microsoft.com/office/drawing/2014/main" id="{B0453FE2-C092-48C7-81F8-3AAEA800BA8C}"/>
                </a:ext>
              </a:extLst>
            </p:cNvPr>
            <p:cNvSpPr/>
            <p:nvPr/>
          </p:nvSpPr>
          <p:spPr>
            <a:xfrm>
              <a:off x="3418473" y="3248298"/>
              <a:ext cx="862149" cy="564662"/>
            </a:xfrm>
            <a:custGeom>
              <a:avLst/>
              <a:gdLst>
                <a:gd name="connsiteX0" fmla="*/ 288530 w 862149"/>
                <a:gd name="connsiteY0" fmla="*/ 155674 h 564662"/>
                <a:gd name="connsiteX1" fmla="*/ 161872 w 862149"/>
                <a:gd name="connsiteY1" fmla="*/ 282332 h 564662"/>
                <a:gd name="connsiteX2" fmla="*/ 288530 w 862149"/>
                <a:gd name="connsiteY2" fmla="*/ 408990 h 564662"/>
                <a:gd name="connsiteX3" fmla="*/ 573620 w 862149"/>
                <a:gd name="connsiteY3" fmla="*/ 408990 h 564662"/>
                <a:gd name="connsiteX4" fmla="*/ 700278 w 862149"/>
                <a:gd name="connsiteY4" fmla="*/ 282332 h 564662"/>
                <a:gd name="connsiteX5" fmla="*/ 573620 w 862149"/>
                <a:gd name="connsiteY5" fmla="*/ 155674 h 564662"/>
                <a:gd name="connsiteX6" fmla="*/ 282331 w 862149"/>
                <a:gd name="connsiteY6" fmla="*/ 0 h 564662"/>
                <a:gd name="connsiteX7" fmla="*/ 579818 w 862149"/>
                <a:gd name="connsiteY7" fmla="*/ 0 h 564662"/>
                <a:gd name="connsiteX8" fmla="*/ 862149 w 862149"/>
                <a:gd name="connsiteY8" fmla="*/ 282331 h 564662"/>
                <a:gd name="connsiteX9" fmla="*/ 579818 w 862149"/>
                <a:gd name="connsiteY9" fmla="*/ 564662 h 564662"/>
                <a:gd name="connsiteX10" fmla="*/ 282331 w 862149"/>
                <a:gd name="connsiteY10" fmla="*/ 564662 h 564662"/>
                <a:gd name="connsiteX11" fmla="*/ 0 w 862149"/>
                <a:gd name="connsiteY11" fmla="*/ 282331 h 564662"/>
                <a:gd name="connsiteX12" fmla="*/ 282331 w 862149"/>
                <a:gd name="connsiteY12" fmla="*/ 0 h 564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2149" h="564662">
                  <a:moveTo>
                    <a:pt x="288530" y="155674"/>
                  </a:moveTo>
                  <a:cubicBezTo>
                    <a:pt x="218579" y="155674"/>
                    <a:pt x="161872" y="212381"/>
                    <a:pt x="161872" y="282332"/>
                  </a:cubicBezTo>
                  <a:cubicBezTo>
                    <a:pt x="161872" y="352283"/>
                    <a:pt x="218579" y="408990"/>
                    <a:pt x="288530" y="408990"/>
                  </a:cubicBezTo>
                  <a:lnTo>
                    <a:pt x="573620" y="408990"/>
                  </a:lnTo>
                  <a:cubicBezTo>
                    <a:pt x="643571" y="408990"/>
                    <a:pt x="700278" y="352283"/>
                    <a:pt x="700278" y="282332"/>
                  </a:cubicBezTo>
                  <a:cubicBezTo>
                    <a:pt x="700278" y="212381"/>
                    <a:pt x="643571" y="155674"/>
                    <a:pt x="573620" y="155674"/>
                  </a:cubicBezTo>
                  <a:close/>
                  <a:moveTo>
                    <a:pt x="282331" y="0"/>
                  </a:moveTo>
                  <a:lnTo>
                    <a:pt x="579818" y="0"/>
                  </a:lnTo>
                  <a:cubicBezTo>
                    <a:pt x="735745" y="0"/>
                    <a:pt x="862149" y="126404"/>
                    <a:pt x="862149" y="282331"/>
                  </a:cubicBezTo>
                  <a:cubicBezTo>
                    <a:pt x="862149" y="438258"/>
                    <a:pt x="735745" y="564662"/>
                    <a:pt x="579818" y="564662"/>
                  </a:cubicBezTo>
                  <a:lnTo>
                    <a:pt x="282331" y="564662"/>
                  </a:lnTo>
                  <a:cubicBezTo>
                    <a:pt x="126404" y="564662"/>
                    <a:pt x="0" y="438258"/>
                    <a:pt x="0" y="282331"/>
                  </a:cubicBezTo>
                  <a:cubicBezTo>
                    <a:pt x="0" y="126404"/>
                    <a:pt x="126404" y="0"/>
                    <a:pt x="282331" y="0"/>
                  </a:cubicBezTo>
                  <a:close/>
                </a:path>
              </a:pathLst>
            </a:custGeom>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Rounded Corners 3">
              <a:extLst>
                <a:ext uri="{FF2B5EF4-FFF2-40B4-BE49-F238E27FC236}">
                  <a16:creationId xmlns:a16="http://schemas.microsoft.com/office/drawing/2014/main" id="{91F60499-8EC7-42B8-8ABD-547E6BBC3E50}"/>
                </a:ext>
              </a:extLst>
            </p:cNvPr>
            <p:cNvSpPr/>
            <p:nvPr/>
          </p:nvSpPr>
          <p:spPr>
            <a:xfrm>
              <a:off x="3930483" y="3443169"/>
              <a:ext cx="862149" cy="167932"/>
            </a:xfrm>
            <a:prstGeom prst="roundRect">
              <a:avLst>
                <a:gd name="adj" fmla="val 50000"/>
              </a:avLst>
            </a:prstGeom>
            <a:solidFill>
              <a:schemeClr val="accent4"/>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35169596-FA3A-4FED-BF00-A2D3C2CA7CC5}"/>
                </a:ext>
              </a:extLst>
            </p:cNvPr>
            <p:cNvSpPr/>
            <p:nvPr/>
          </p:nvSpPr>
          <p:spPr>
            <a:xfrm>
              <a:off x="2906464" y="3446663"/>
              <a:ext cx="862147" cy="167932"/>
            </a:xfrm>
            <a:prstGeom prst="roundRect">
              <a:avLst>
                <a:gd name="adj" fmla="val 50000"/>
              </a:avLst>
            </a:prstGeom>
            <a:solidFill>
              <a:schemeClr val="accent4"/>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F47F8A02-B6CC-4A16-8F16-F3EC8B0BFF4D}"/>
              </a:ext>
            </a:extLst>
          </p:cNvPr>
          <p:cNvGrpSpPr/>
          <p:nvPr/>
        </p:nvGrpSpPr>
        <p:grpSpPr>
          <a:xfrm>
            <a:off x="4239767" y="1371662"/>
            <a:ext cx="1456483" cy="436028"/>
            <a:chOff x="2906464" y="3248298"/>
            <a:chExt cx="1886168" cy="564662"/>
          </a:xfrm>
        </p:grpSpPr>
        <p:sp>
          <p:nvSpPr>
            <p:cNvPr id="25" name="Freeform: Shape 24">
              <a:extLst>
                <a:ext uri="{FF2B5EF4-FFF2-40B4-BE49-F238E27FC236}">
                  <a16:creationId xmlns:a16="http://schemas.microsoft.com/office/drawing/2014/main" id="{FCE6C775-AFF8-4EB7-8667-16634F8A6FD5}"/>
                </a:ext>
              </a:extLst>
            </p:cNvPr>
            <p:cNvSpPr/>
            <p:nvPr/>
          </p:nvSpPr>
          <p:spPr>
            <a:xfrm>
              <a:off x="3418473" y="3248298"/>
              <a:ext cx="862149" cy="564662"/>
            </a:xfrm>
            <a:custGeom>
              <a:avLst/>
              <a:gdLst>
                <a:gd name="connsiteX0" fmla="*/ 288530 w 862149"/>
                <a:gd name="connsiteY0" fmla="*/ 155674 h 564662"/>
                <a:gd name="connsiteX1" fmla="*/ 161872 w 862149"/>
                <a:gd name="connsiteY1" fmla="*/ 282332 h 564662"/>
                <a:gd name="connsiteX2" fmla="*/ 288530 w 862149"/>
                <a:gd name="connsiteY2" fmla="*/ 408990 h 564662"/>
                <a:gd name="connsiteX3" fmla="*/ 573620 w 862149"/>
                <a:gd name="connsiteY3" fmla="*/ 408990 h 564662"/>
                <a:gd name="connsiteX4" fmla="*/ 700278 w 862149"/>
                <a:gd name="connsiteY4" fmla="*/ 282332 h 564662"/>
                <a:gd name="connsiteX5" fmla="*/ 573620 w 862149"/>
                <a:gd name="connsiteY5" fmla="*/ 155674 h 564662"/>
                <a:gd name="connsiteX6" fmla="*/ 282331 w 862149"/>
                <a:gd name="connsiteY6" fmla="*/ 0 h 564662"/>
                <a:gd name="connsiteX7" fmla="*/ 579818 w 862149"/>
                <a:gd name="connsiteY7" fmla="*/ 0 h 564662"/>
                <a:gd name="connsiteX8" fmla="*/ 862149 w 862149"/>
                <a:gd name="connsiteY8" fmla="*/ 282331 h 564662"/>
                <a:gd name="connsiteX9" fmla="*/ 579818 w 862149"/>
                <a:gd name="connsiteY9" fmla="*/ 564662 h 564662"/>
                <a:gd name="connsiteX10" fmla="*/ 282331 w 862149"/>
                <a:gd name="connsiteY10" fmla="*/ 564662 h 564662"/>
                <a:gd name="connsiteX11" fmla="*/ 0 w 862149"/>
                <a:gd name="connsiteY11" fmla="*/ 282331 h 564662"/>
                <a:gd name="connsiteX12" fmla="*/ 282331 w 862149"/>
                <a:gd name="connsiteY12" fmla="*/ 0 h 564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2149" h="564662">
                  <a:moveTo>
                    <a:pt x="288530" y="155674"/>
                  </a:moveTo>
                  <a:cubicBezTo>
                    <a:pt x="218579" y="155674"/>
                    <a:pt x="161872" y="212381"/>
                    <a:pt x="161872" y="282332"/>
                  </a:cubicBezTo>
                  <a:cubicBezTo>
                    <a:pt x="161872" y="352283"/>
                    <a:pt x="218579" y="408990"/>
                    <a:pt x="288530" y="408990"/>
                  </a:cubicBezTo>
                  <a:lnTo>
                    <a:pt x="573620" y="408990"/>
                  </a:lnTo>
                  <a:cubicBezTo>
                    <a:pt x="643571" y="408990"/>
                    <a:pt x="700278" y="352283"/>
                    <a:pt x="700278" y="282332"/>
                  </a:cubicBezTo>
                  <a:cubicBezTo>
                    <a:pt x="700278" y="212381"/>
                    <a:pt x="643571" y="155674"/>
                    <a:pt x="573620" y="155674"/>
                  </a:cubicBezTo>
                  <a:close/>
                  <a:moveTo>
                    <a:pt x="282331" y="0"/>
                  </a:moveTo>
                  <a:lnTo>
                    <a:pt x="579818" y="0"/>
                  </a:lnTo>
                  <a:cubicBezTo>
                    <a:pt x="735745" y="0"/>
                    <a:pt x="862149" y="126404"/>
                    <a:pt x="862149" y="282331"/>
                  </a:cubicBezTo>
                  <a:cubicBezTo>
                    <a:pt x="862149" y="438258"/>
                    <a:pt x="735745" y="564662"/>
                    <a:pt x="579818" y="564662"/>
                  </a:cubicBezTo>
                  <a:lnTo>
                    <a:pt x="282331" y="564662"/>
                  </a:lnTo>
                  <a:cubicBezTo>
                    <a:pt x="126404" y="564662"/>
                    <a:pt x="0" y="438258"/>
                    <a:pt x="0" y="282331"/>
                  </a:cubicBezTo>
                  <a:cubicBezTo>
                    <a:pt x="0" y="126404"/>
                    <a:pt x="126404" y="0"/>
                    <a:pt x="282331" y="0"/>
                  </a:cubicBezTo>
                  <a:close/>
                </a:path>
              </a:pathLst>
            </a:custGeom>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Rectangle: Rounded Corners 25">
              <a:extLst>
                <a:ext uri="{FF2B5EF4-FFF2-40B4-BE49-F238E27FC236}">
                  <a16:creationId xmlns:a16="http://schemas.microsoft.com/office/drawing/2014/main" id="{56CA46B4-331D-41DA-B1E9-C3650EFF5373}"/>
                </a:ext>
              </a:extLst>
            </p:cNvPr>
            <p:cNvSpPr/>
            <p:nvPr/>
          </p:nvSpPr>
          <p:spPr>
            <a:xfrm>
              <a:off x="3930483" y="3443169"/>
              <a:ext cx="862149" cy="167932"/>
            </a:xfrm>
            <a:prstGeom prst="roundRect">
              <a:avLst>
                <a:gd name="adj" fmla="val 50000"/>
              </a:avLst>
            </a:prstGeom>
            <a:solidFill>
              <a:schemeClr val="accent4"/>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E632A802-3551-43E5-9FB8-2E53BECC3CFC}"/>
                </a:ext>
              </a:extLst>
            </p:cNvPr>
            <p:cNvSpPr/>
            <p:nvPr/>
          </p:nvSpPr>
          <p:spPr>
            <a:xfrm>
              <a:off x="2906464" y="3446663"/>
              <a:ext cx="862147" cy="167932"/>
            </a:xfrm>
            <a:prstGeom prst="roundRect">
              <a:avLst>
                <a:gd name="adj" fmla="val 50000"/>
              </a:avLst>
            </a:prstGeom>
            <a:solidFill>
              <a:schemeClr val="accent4"/>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BF7D9BE3-0439-4B41-A90E-F64A9F794BC1}"/>
              </a:ext>
            </a:extLst>
          </p:cNvPr>
          <p:cNvGrpSpPr/>
          <p:nvPr/>
        </p:nvGrpSpPr>
        <p:grpSpPr>
          <a:xfrm>
            <a:off x="6495753" y="1371662"/>
            <a:ext cx="1456483" cy="436028"/>
            <a:chOff x="2906464" y="3248298"/>
            <a:chExt cx="1886168" cy="564662"/>
          </a:xfrm>
        </p:grpSpPr>
        <p:sp>
          <p:nvSpPr>
            <p:cNvPr id="29" name="Freeform: Shape 28">
              <a:extLst>
                <a:ext uri="{FF2B5EF4-FFF2-40B4-BE49-F238E27FC236}">
                  <a16:creationId xmlns:a16="http://schemas.microsoft.com/office/drawing/2014/main" id="{30C43617-6786-45DB-BD04-A080F9E5B2C6}"/>
                </a:ext>
              </a:extLst>
            </p:cNvPr>
            <p:cNvSpPr/>
            <p:nvPr/>
          </p:nvSpPr>
          <p:spPr>
            <a:xfrm>
              <a:off x="3418473" y="3248298"/>
              <a:ext cx="862149" cy="564662"/>
            </a:xfrm>
            <a:custGeom>
              <a:avLst/>
              <a:gdLst>
                <a:gd name="connsiteX0" fmla="*/ 288530 w 862149"/>
                <a:gd name="connsiteY0" fmla="*/ 155674 h 564662"/>
                <a:gd name="connsiteX1" fmla="*/ 161872 w 862149"/>
                <a:gd name="connsiteY1" fmla="*/ 282332 h 564662"/>
                <a:gd name="connsiteX2" fmla="*/ 288530 w 862149"/>
                <a:gd name="connsiteY2" fmla="*/ 408990 h 564662"/>
                <a:gd name="connsiteX3" fmla="*/ 573620 w 862149"/>
                <a:gd name="connsiteY3" fmla="*/ 408990 h 564662"/>
                <a:gd name="connsiteX4" fmla="*/ 700278 w 862149"/>
                <a:gd name="connsiteY4" fmla="*/ 282332 h 564662"/>
                <a:gd name="connsiteX5" fmla="*/ 573620 w 862149"/>
                <a:gd name="connsiteY5" fmla="*/ 155674 h 564662"/>
                <a:gd name="connsiteX6" fmla="*/ 282331 w 862149"/>
                <a:gd name="connsiteY6" fmla="*/ 0 h 564662"/>
                <a:gd name="connsiteX7" fmla="*/ 579818 w 862149"/>
                <a:gd name="connsiteY7" fmla="*/ 0 h 564662"/>
                <a:gd name="connsiteX8" fmla="*/ 862149 w 862149"/>
                <a:gd name="connsiteY8" fmla="*/ 282331 h 564662"/>
                <a:gd name="connsiteX9" fmla="*/ 579818 w 862149"/>
                <a:gd name="connsiteY9" fmla="*/ 564662 h 564662"/>
                <a:gd name="connsiteX10" fmla="*/ 282331 w 862149"/>
                <a:gd name="connsiteY10" fmla="*/ 564662 h 564662"/>
                <a:gd name="connsiteX11" fmla="*/ 0 w 862149"/>
                <a:gd name="connsiteY11" fmla="*/ 282331 h 564662"/>
                <a:gd name="connsiteX12" fmla="*/ 282331 w 862149"/>
                <a:gd name="connsiteY12" fmla="*/ 0 h 564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2149" h="564662">
                  <a:moveTo>
                    <a:pt x="288530" y="155674"/>
                  </a:moveTo>
                  <a:cubicBezTo>
                    <a:pt x="218579" y="155674"/>
                    <a:pt x="161872" y="212381"/>
                    <a:pt x="161872" y="282332"/>
                  </a:cubicBezTo>
                  <a:cubicBezTo>
                    <a:pt x="161872" y="352283"/>
                    <a:pt x="218579" y="408990"/>
                    <a:pt x="288530" y="408990"/>
                  </a:cubicBezTo>
                  <a:lnTo>
                    <a:pt x="573620" y="408990"/>
                  </a:lnTo>
                  <a:cubicBezTo>
                    <a:pt x="643571" y="408990"/>
                    <a:pt x="700278" y="352283"/>
                    <a:pt x="700278" y="282332"/>
                  </a:cubicBezTo>
                  <a:cubicBezTo>
                    <a:pt x="700278" y="212381"/>
                    <a:pt x="643571" y="155674"/>
                    <a:pt x="573620" y="155674"/>
                  </a:cubicBezTo>
                  <a:close/>
                  <a:moveTo>
                    <a:pt x="282331" y="0"/>
                  </a:moveTo>
                  <a:lnTo>
                    <a:pt x="579818" y="0"/>
                  </a:lnTo>
                  <a:cubicBezTo>
                    <a:pt x="735745" y="0"/>
                    <a:pt x="862149" y="126404"/>
                    <a:pt x="862149" y="282331"/>
                  </a:cubicBezTo>
                  <a:cubicBezTo>
                    <a:pt x="862149" y="438258"/>
                    <a:pt x="735745" y="564662"/>
                    <a:pt x="579818" y="564662"/>
                  </a:cubicBezTo>
                  <a:lnTo>
                    <a:pt x="282331" y="564662"/>
                  </a:lnTo>
                  <a:cubicBezTo>
                    <a:pt x="126404" y="564662"/>
                    <a:pt x="0" y="438258"/>
                    <a:pt x="0" y="282331"/>
                  </a:cubicBezTo>
                  <a:cubicBezTo>
                    <a:pt x="0" y="126404"/>
                    <a:pt x="126404" y="0"/>
                    <a:pt x="282331" y="0"/>
                  </a:cubicBezTo>
                  <a:close/>
                </a:path>
              </a:pathLst>
            </a:custGeom>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Rectangle: Rounded Corners 29">
              <a:extLst>
                <a:ext uri="{FF2B5EF4-FFF2-40B4-BE49-F238E27FC236}">
                  <a16:creationId xmlns:a16="http://schemas.microsoft.com/office/drawing/2014/main" id="{B36E8CCC-A76A-4DE4-BEA6-0DFB2FC6DFF9}"/>
                </a:ext>
              </a:extLst>
            </p:cNvPr>
            <p:cNvSpPr/>
            <p:nvPr/>
          </p:nvSpPr>
          <p:spPr>
            <a:xfrm>
              <a:off x="3930483" y="3443169"/>
              <a:ext cx="862149" cy="167932"/>
            </a:xfrm>
            <a:prstGeom prst="roundRect">
              <a:avLst>
                <a:gd name="adj" fmla="val 50000"/>
              </a:avLst>
            </a:prstGeom>
            <a:solidFill>
              <a:schemeClr val="accent4"/>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5009A02A-D3DF-4B3A-90F5-7C36102AF9EF}"/>
                </a:ext>
              </a:extLst>
            </p:cNvPr>
            <p:cNvSpPr/>
            <p:nvPr/>
          </p:nvSpPr>
          <p:spPr>
            <a:xfrm>
              <a:off x="2906464" y="3446663"/>
              <a:ext cx="862147" cy="167932"/>
            </a:xfrm>
            <a:prstGeom prst="roundRect">
              <a:avLst>
                <a:gd name="adj" fmla="val 50000"/>
              </a:avLst>
            </a:prstGeom>
            <a:solidFill>
              <a:schemeClr val="accent4"/>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973CDC4F-0AB5-4558-8654-BBE52D983B88}"/>
              </a:ext>
            </a:extLst>
          </p:cNvPr>
          <p:cNvGrpSpPr/>
          <p:nvPr/>
        </p:nvGrpSpPr>
        <p:grpSpPr>
          <a:xfrm>
            <a:off x="8751739" y="1371662"/>
            <a:ext cx="1456483" cy="436028"/>
            <a:chOff x="2906464" y="3248298"/>
            <a:chExt cx="1886168" cy="564662"/>
          </a:xfrm>
        </p:grpSpPr>
        <p:sp>
          <p:nvSpPr>
            <p:cNvPr id="33" name="Freeform: Shape 32">
              <a:extLst>
                <a:ext uri="{FF2B5EF4-FFF2-40B4-BE49-F238E27FC236}">
                  <a16:creationId xmlns:a16="http://schemas.microsoft.com/office/drawing/2014/main" id="{A830FBA2-5C10-4D5B-8F11-973F277B9BD8}"/>
                </a:ext>
              </a:extLst>
            </p:cNvPr>
            <p:cNvSpPr/>
            <p:nvPr/>
          </p:nvSpPr>
          <p:spPr>
            <a:xfrm>
              <a:off x="3418473" y="3248298"/>
              <a:ext cx="862149" cy="564662"/>
            </a:xfrm>
            <a:custGeom>
              <a:avLst/>
              <a:gdLst>
                <a:gd name="connsiteX0" fmla="*/ 288530 w 862149"/>
                <a:gd name="connsiteY0" fmla="*/ 155674 h 564662"/>
                <a:gd name="connsiteX1" fmla="*/ 161872 w 862149"/>
                <a:gd name="connsiteY1" fmla="*/ 282332 h 564662"/>
                <a:gd name="connsiteX2" fmla="*/ 288530 w 862149"/>
                <a:gd name="connsiteY2" fmla="*/ 408990 h 564662"/>
                <a:gd name="connsiteX3" fmla="*/ 573620 w 862149"/>
                <a:gd name="connsiteY3" fmla="*/ 408990 h 564662"/>
                <a:gd name="connsiteX4" fmla="*/ 700278 w 862149"/>
                <a:gd name="connsiteY4" fmla="*/ 282332 h 564662"/>
                <a:gd name="connsiteX5" fmla="*/ 573620 w 862149"/>
                <a:gd name="connsiteY5" fmla="*/ 155674 h 564662"/>
                <a:gd name="connsiteX6" fmla="*/ 282331 w 862149"/>
                <a:gd name="connsiteY6" fmla="*/ 0 h 564662"/>
                <a:gd name="connsiteX7" fmla="*/ 579818 w 862149"/>
                <a:gd name="connsiteY7" fmla="*/ 0 h 564662"/>
                <a:gd name="connsiteX8" fmla="*/ 862149 w 862149"/>
                <a:gd name="connsiteY8" fmla="*/ 282331 h 564662"/>
                <a:gd name="connsiteX9" fmla="*/ 579818 w 862149"/>
                <a:gd name="connsiteY9" fmla="*/ 564662 h 564662"/>
                <a:gd name="connsiteX10" fmla="*/ 282331 w 862149"/>
                <a:gd name="connsiteY10" fmla="*/ 564662 h 564662"/>
                <a:gd name="connsiteX11" fmla="*/ 0 w 862149"/>
                <a:gd name="connsiteY11" fmla="*/ 282331 h 564662"/>
                <a:gd name="connsiteX12" fmla="*/ 282331 w 862149"/>
                <a:gd name="connsiteY12" fmla="*/ 0 h 564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2149" h="564662">
                  <a:moveTo>
                    <a:pt x="288530" y="155674"/>
                  </a:moveTo>
                  <a:cubicBezTo>
                    <a:pt x="218579" y="155674"/>
                    <a:pt x="161872" y="212381"/>
                    <a:pt x="161872" y="282332"/>
                  </a:cubicBezTo>
                  <a:cubicBezTo>
                    <a:pt x="161872" y="352283"/>
                    <a:pt x="218579" y="408990"/>
                    <a:pt x="288530" y="408990"/>
                  </a:cubicBezTo>
                  <a:lnTo>
                    <a:pt x="573620" y="408990"/>
                  </a:lnTo>
                  <a:cubicBezTo>
                    <a:pt x="643571" y="408990"/>
                    <a:pt x="700278" y="352283"/>
                    <a:pt x="700278" y="282332"/>
                  </a:cubicBezTo>
                  <a:cubicBezTo>
                    <a:pt x="700278" y="212381"/>
                    <a:pt x="643571" y="155674"/>
                    <a:pt x="573620" y="155674"/>
                  </a:cubicBezTo>
                  <a:close/>
                  <a:moveTo>
                    <a:pt x="282331" y="0"/>
                  </a:moveTo>
                  <a:lnTo>
                    <a:pt x="579818" y="0"/>
                  </a:lnTo>
                  <a:cubicBezTo>
                    <a:pt x="735745" y="0"/>
                    <a:pt x="862149" y="126404"/>
                    <a:pt x="862149" y="282331"/>
                  </a:cubicBezTo>
                  <a:cubicBezTo>
                    <a:pt x="862149" y="438258"/>
                    <a:pt x="735745" y="564662"/>
                    <a:pt x="579818" y="564662"/>
                  </a:cubicBezTo>
                  <a:lnTo>
                    <a:pt x="282331" y="564662"/>
                  </a:lnTo>
                  <a:cubicBezTo>
                    <a:pt x="126404" y="564662"/>
                    <a:pt x="0" y="438258"/>
                    <a:pt x="0" y="282331"/>
                  </a:cubicBezTo>
                  <a:cubicBezTo>
                    <a:pt x="0" y="126404"/>
                    <a:pt x="126404" y="0"/>
                    <a:pt x="282331" y="0"/>
                  </a:cubicBezTo>
                  <a:close/>
                </a:path>
              </a:pathLst>
            </a:custGeom>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Rectangle: Rounded Corners 33">
              <a:extLst>
                <a:ext uri="{FF2B5EF4-FFF2-40B4-BE49-F238E27FC236}">
                  <a16:creationId xmlns:a16="http://schemas.microsoft.com/office/drawing/2014/main" id="{27690388-3069-4A3E-B982-D8D44ADBCE8E}"/>
                </a:ext>
              </a:extLst>
            </p:cNvPr>
            <p:cNvSpPr/>
            <p:nvPr/>
          </p:nvSpPr>
          <p:spPr>
            <a:xfrm>
              <a:off x="3930483" y="3443169"/>
              <a:ext cx="862149" cy="167932"/>
            </a:xfrm>
            <a:prstGeom prst="roundRect">
              <a:avLst>
                <a:gd name="adj" fmla="val 50000"/>
              </a:avLst>
            </a:prstGeom>
            <a:solidFill>
              <a:schemeClr val="accent4"/>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1D8AB89F-3A2F-487B-BD6B-C78C82E5B846}"/>
                </a:ext>
              </a:extLst>
            </p:cNvPr>
            <p:cNvSpPr/>
            <p:nvPr/>
          </p:nvSpPr>
          <p:spPr>
            <a:xfrm>
              <a:off x="2906464" y="3446663"/>
              <a:ext cx="862147" cy="167932"/>
            </a:xfrm>
            <a:prstGeom prst="roundRect">
              <a:avLst>
                <a:gd name="adj" fmla="val 50000"/>
              </a:avLst>
            </a:prstGeom>
            <a:solidFill>
              <a:schemeClr val="accent4"/>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2">
            <a:extLst>
              <a:ext uri="{FF2B5EF4-FFF2-40B4-BE49-F238E27FC236}">
                <a16:creationId xmlns:a16="http://schemas.microsoft.com/office/drawing/2014/main" id="{222B8DB4-E5C1-4EFA-ACA0-4529878B4B15}"/>
              </a:ext>
            </a:extLst>
          </p:cNvPr>
          <p:cNvGrpSpPr/>
          <p:nvPr/>
        </p:nvGrpSpPr>
        <p:grpSpPr>
          <a:xfrm>
            <a:off x="-5096" y="1371662"/>
            <a:ext cx="1189372" cy="436028"/>
            <a:chOff x="-5096" y="2714130"/>
            <a:chExt cx="1189372" cy="436028"/>
          </a:xfrm>
        </p:grpSpPr>
        <p:sp>
          <p:nvSpPr>
            <p:cNvPr id="37" name="Freeform: Shape 36">
              <a:extLst>
                <a:ext uri="{FF2B5EF4-FFF2-40B4-BE49-F238E27FC236}">
                  <a16:creationId xmlns:a16="http://schemas.microsoft.com/office/drawing/2014/main" id="{FEAF8646-3245-4756-8FDA-BB41A7F10DC0}"/>
                </a:ext>
              </a:extLst>
            </p:cNvPr>
            <p:cNvSpPr/>
            <p:nvPr/>
          </p:nvSpPr>
          <p:spPr>
            <a:xfrm>
              <a:off x="123162" y="2714130"/>
              <a:ext cx="665744" cy="436028"/>
            </a:xfrm>
            <a:custGeom>
              <a:avLst/>
              <a:gdLst>
                <a:gd name="connsiteX0" fmla="*/ 288530 w 862149"/>
                <a:gd name="connsiteY0" fmla="*/ 155674 h 564662"/>
                <a:gd name="connsiteX1" fmla="*/ 161872 w 862149"/>
                <a:gd name="connsiteY1" fmla="*/ 282332 h 564662"/>
                <a:gd name="connsiteX2" fmla="*/ 288530 w 862149"/>
                <a:gd name="connsiteY2" fmla="*/ 408990 h 564662"/>
                <a:gd name="connsiteX3" fmla="*/ 573620 w 862149"/>
                <a:gd name="connsiteY3" fmla="*/ 408990 h 564662"/>
                <a:gd name="connsiteX4" fmla="*/ 700278 w 862149"/>
                <a:gd name="connsiteY4" fmla="*/ 282332 h 564662"/>
                <a:gd name="connsiteX5" fmla="*/ 573620 w 862149"/>
                <a:gd name="connsiteY5" fmla="*/ 155674 h 564662"/>
                <a:gd name="connsiteX6" fmla="*/ 282331 w 862149"/>
                <a:gd name="connsiteY6" fmla="*/ 0 h 564662"/>
                <a:gd name="connsiteX7" fmla="*/ 579818 w 862149"/>
                <a:gd name="connsiteY7" fmla="*/ 0 h 564662"/>
                <a:gd name="connsiteX8" fmla="*/ 862149 w 862149"/>
                <a:gd name="connsiteY8" fmla="*/ 282331 h 564662"/>
                <a:gd name="connsiteX9" fmla="*/ 579818 w 862149"/>
                <a:gd name="connsiteY9" fmla="*/ 564662 h 564662"/>
                <a:gd name="connsiteX10" fmla="*/ 282331 w 862149"/>
                <a:gd name="connsiteY10" fmla="*/ 564662 h 564662"/>
                <a:gd name="connsiteX11" fmla="*/ 0 w 862149"/>
                <a:gd name="connsiteY11" fmla="*/ 282331 h 564662"/>
                <a:gd name="connsiteX12" fmla="*/ 282331 w 862149"/>
                <a:gd name="connsiteY12" fmla="*/ 0 h 564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2149" h="564662">
                  <a:moveTo>
                    <a:pt x="288530" y="155674"/>
                  </a:moveTo>
                  <a:cubicBezTo>
                    <a:pt x="218579" y="155674"/>
                    <a:pt x="161872" y="212381"/>
                    <a:pt x="161872" y="282332"/>
                  </a:cubicBezTo>
                  <a:cubicBezTo>
                    <a:pt x="161872" y="352283"/>
                    <a:pt x="218579" y="408990"/>
                    <a:pt x="288530" y="408990"/>
                  </a:cubicBezTo>
                  <a:lnTo>
                    <a:pt x="573620" y="408990"/>
                  </a:lnTo>
                  <a:cubicBezTo>
                    <a:pt x="643571" y="408990"/>
                    <a:pt x="700278" y="352283"/>
                    <a:pt x="700278" y="282332"/>
                  </a:cubicBezTo>
                  <a:cubicBezTo>
                    <a:pt x="700278" y="212381"/>
                    <a:pt x="643571" y="155674"/>
                    <a:pt x="573620" y="155674"/>
                  </a:cubicBezTo>
                  <a:close/>
                  <a:moveTo>
                    <a:pt x="282331" y="0"/>
                  </a:moveTo>
                  <a:lnTo>
                    <a:pt x="579818" y="0"/>
                  </a:lnTo>
                  <a:cubicBezTo>
                    <a:pt x="735745" y="0"/>
                    <a:pt x="862149" y="126404"/>
                    <a:pt x="862149" y="282331"/>
                  </a:cubicBezTo>
                  <a:cubicBezTo>
                    <a:pt x="862149" y="438258"/>
                    <a:pt x="735745" y="564662"/>
                    <a:pt x="579818" y="564662"/>
                  </a:cubicBezTo>
                  <a:lnTo>
                    <a:pt x="282331" y="564662"/>
                  </a:lnTo>
                  <a:cubicBezTo>
                    <a:pt x="126404" y="564662"/>
                    <a:pt x="0" y="438258"/>
                    <a:pt x="0" y="282331"/>
                  </a:cubicBezTo>
                  <a:cubicBezTo>
                    <a:pt x="0" y="126404"/>
                    <a:pt x="126404" y="0"/>
                    <a:pt x="282331" y="0"/>
                  </a:cubicBezTo>
                  <a:close/>
                </a:path>
              </a:pathLst>
            </a:custGeom>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Rectangle: Rounded Corners 37">
              <a:extLst>
                <a:ext uri="{FF2B5EF4-FFF2-40B4-BE49-F238E27FC236}">
                  <a16:creationId xmlns:a16="http://schemas.microsoft.com/office/drawing/2014/main" id="{90EFAF4E-AF54-4DF3-B4E9-E492818EC9C1}"/>
                </a:ext>
              </a:extLst>
            </p:cNvPr>
            <p:cNvSpPr/>
            <p:nvPr/>
          </p:nvSpPr>
          <p:spPr>
            <a:xfrm>
              <a:off x="518532" y="2864608"/>
              <a:ext cx="665744" cy="129676"/>
            </a:xfrm>
            <a:prstGeom prst="roundRect">
              <a:avLst>
                <a:gd name="adj" fmla="val 50000"/>
              </a:avLst>
            </a:prstGeom>
            <a:solidFill>
              <a:schemeClr val="accent4"/>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020F0551-8190-429B-AF29-923FAE1DB67C}"/>
                </a:ext>
              </a:extLst>
            </p:cNvPr>
            <p:cNvSpPr/>
            <p:nvPr/>
          </p:nvSpPr>
          <p:spPr>
            <a:xfrm>
              <a:off x="-5096" y="2867306"/>
              <a:ext cx="398632" cy="129676"/>
            </a:xfrm>
            <a:custGeom>
              <a:avLst/>
              <a:gdLst>
                <a:gd name="connsiteX0" fmla="*/ 0 w 398632"/>
                <a:gd name="connsiteY0" fmla="*/ 0 h 129676"/>
                <a:gd name="connsiteX1" fmla="*/ 333794 w 398632"/>
                <a:gd name="connsiteY1" fmla="*/ 0 h 129676"/>
                <a:gd name="connsiteX2" fmla="*/ 398632 w 398632"/>
                <a:gd name="connsiteY2" fmla="*/ 64838 h 129676"/>
                <a:gd name="connsiteX3" fmla="*/ 333794 w 398632"/>
                <a:gd name="connsiteY3" fmla="*/ 129676 h 129676"/>
                <a:gd name="connsiteX4" fmla="*/ 0 w 398632"/>
                <a:gd name="connsiteY4" fmla="*/ 129676 h 129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632" h="129676">
                  <a:moveTo>
                    <a:pt x="0" y="0"/>
                  </a:moveTo>
                  <a:lnTo>
                    <a:pt x="333794" y="0"/>
                  </a:lnTo>
                  <a:cubicBezTo>
                    <a:pt x="369603" y="0"/>
                    <a:pt x="398632" y="29029"/>
                    <a:pt x="398632" y="64838"/>
                  </a:cubicBezTo>
                  <a:cubicBezTo>
                    <a:pt x="398632" y="100647"/>
                    <a:pt x="369603" y="129676"/>
                    <a:pt x="333794" y="129676"/>
                  </a:cubicBezTo>
                  <a:lnTo>
                    <a:pt x="0" y="129676"/>
                  </a:lnTo>
                  <a:close/>
                </a:path>
              </a:pathLst>
            </a:custGeom>
            <a:solidFill>
              <a:schemeClr val="accent4"/>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4" name="Group 83">
            <a:extLst>
              <a:ext uri="{FF2B5EF4-FFF2-40B4-BE49-F238E27FC236}">
                <a16:creationId xmlns:a16="http://schemas.microsoft.com/office/drawing/2014/main" id="{FB274B2D-F2D8-4E8A-A517-8FAF07AE15BA}"/>
              </a:ext>
            </a:extLst>
          </p:cNvPr>
          <p:cNvGrpSpPr/>
          <p:nvPr/>
        </p:nvGrpSpPr>
        <p:grpSpPr>
          <a:xfrm>
            <a:off x="11007727" y="1371662"/>
            <a:ext cx="1194361" cy="436028"/>
            <a:chOff x="11007725" y="2714130"/>
            <a:chExt cx="1194361" cy="436028"/>
          </a:xfrm>
        </p:grpSpPr>
        <p:sp>
          <p:nvSpPr>
            <p:cNvPr id="50" name="Freeform: Shape 49">
              <a:extLst>
                <a:ext uri="{FF2B5EF4-FFF2-40B4-BE49-F238E27FC236}">
                  <a16:creationId xmlns:a16="http://schemas.microsoft.com/office/drawing/2014/main" id="{E9EEB0C1-AAE3-4E1A-B60A-3E235720EDF1}"/>
                </a:ext>
              </a:extLst>
            </p:cNvPr>
            <p:cNvSpPr/>
            <p:nvPr/>
          </p:nvSpPr>
          <p:spPr>
            <a:xfrm>
              <a:off x="11403094" y="2714130"/>
              <a:ext cx="665744" cy="436028"/>
            </a:xfrm>
            <a:custGeom>
              <a:avLst/>
              <a:gdLst>
                <a:gd name="connsiteX0" fmla="*/ 288530 w 862149"/>
                <a:gd name="connsiteY0" fmla="*/ 155674 h 564662"/>
                <a:gd name="connsiteX1" fmla="*/ 161872 w 862149"/>
                <a:gd name="connsiteY1" fmla="*/ 282332 h 564662"/>
                <a:gd name="connsiteX2" fmla="*/ 288530 w 862149"/>
                <a:gd name="connsiteY2" fmla="*/ 408990 h 564662"/>
                <a:gd name="connsiteX3" fmla="*/ 573620 w 862149"/>
                <a:gd name="connsiteY3" fmla="*/ 408990 h 564662"/>
                <a:gd name="connsiteX4" fmla="*/ 700278 w 862149"/>
                <a:gd name="connsiteY4" fmla="*/ 282332 h 564662"/>
                <a:gd name="connsiteX5" fmla="*/ 573620 w 862149"/>
                <a:gd name="connsiteY5" fmla="*/ 155674 h 564662"/>
                <a:gd name="connsiteX6" fmla="*/ 282331 w 862149"/>
                <a:gd name="connsiteY6" fmla="*/ 0 h 564662"/>
                <a:gd name="connsiteX7" fmla="*/ 579818 w 862149"/>
                <a:gd name="connsiteY7" fmla="*/ 0 h 564662"/>
                <a:gd name="connsiteX8" fmla="*/ 862149 w 862149"/>
                <a:gd name="connsiteY8" fmla="*/ 282331 h 564662"/>
                <a:gd name="connsiteX9" fmla="*/ 579818 w 862149"/>
                <a:gd name="connsiteY9" fmla="*/ 564662 h 564662"/>
                <a:gd name="connsiteX10" fmla="*/ 282331 w 862149"/>
                <a:gd name="connsiteY10" fmla="*/ 564662 h 564662"/>
                <a:gd name="connsiteX11" fmla="*/ 0 w 862149"/>
                <a:gd name="connsiteY11" fmla="*/ 282331 h 564662"/>
                <a:gd name="connsiteX12" fmla="*/ 282331 w 862149"/>
                <a:gd name="connsiteY12" fmla="*/ 0 h 564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2149" h="564662">
                  <a:moveTo>
                    <a:pt x="288530" y="155674"/>
                  </a:moveTo>
                  <a:cubicBezTo>
                    <a:pt x="218579" y="155674"/>
                    <a:pt x="161872" y="212381"/>
                    <a:pt x="161872" y="282332"/>
                  </a:cubicBezTo>
                  <a:cubicBezTo>
                    <a:pt x="161872" y="352283"/>
                    <a:pt x="218579" y="408990"/>
                    <a:pt x="288530" y="408990"/>
                  </a:cubicBezTo>
                  <a:lnTo>
                    <a:pt x="573620" y="408990"/>
                  </a:lnTo>
                  <a:cubicBezTo>
                    <a:pt x="643571" y="408990"/>
                    <a:pt x="700278" y="352283"/>
                    <a:pt x="700278" y="282332"/>
                  </a:cubicBezTo>
                  <a:cubicBezTo>
                    <a:pt x="700278" y="212381"/>
                    <a:pt x="643571" y="155674"/>
                    <a:pt x="573620" y="155674"/>
                  </a:cubicBezTo>
                  <a:close/>
                  <a:moveTo>
                    <a:pt x="282331" y="0"/>
                  </a:moveTo>
                  <a:lnTo>
                    <a:pt x="579818" y="0"/>
                  </a:lnTo>
                  <a:cubicBezTo>
                    <a:pt x="735745" y="0"/>
                    <a:pt x="862149" y="126404"/>
                    <a:pt x="862149" y="282331"/>
                  </a:cubicBezTo>
                  <a:cubicBezTo>
                    <a:pt x="862149" y="438258"/>
                    <a:pt x="735745" y="564662"/>
                    <a:pt x="579818" y="564662"/>
                  </a:cubicBezTo>
                  <a:lnTo>
                    <a:pt x="282331" y="564662"/>
                  </a:lnTo>
                  <a:cubicBezTo>
                    <a:pt x="126404" y="564662"/>
                    <a:pt x="0" y="438258"/>
                    <a:pt x="0" y="282331"/>
                  </a:cubicBezTo>
                  <a:cubicBezTo>
                    <a:pt x="0" y="126404"/>
                    <a:pt x="126404" y="0"/>
                    <a:pt x="282331" y="0"/>
                  </a:cubicBezTo>
                  <a:close/>
                </a:path>
              </a:pathLst>
            </a:custGeom>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Freeform: Shape 80">
              <a:extLst>
                <a:ext uri="{FF2B5EF4-FFF2-40B4-BE49-F238E27FC236}">
                  <a16:creationId xmlns:a16="http://schemas.microsoft.com/office/drawing/2014/main" id="{4E1644CD-C45B-4B94-BC33-124353F38532}"/>
                </a:ext>
              </a:extLst>
            </p:cNvPr>
            <p:cNvSpPr/>
            <p:nvPr/>
          </p:nvSpPr>
          <p:spPr>
            <a:xfrm>
              <a:off x="11798464" y="2864608"/>
              <a:ext cx="403622" cy="129676"/>
            </a:xfrm>
            <a:custGeom>
              <a:avLst/>
              <a:gdLst>
                <a:gd name="connsiteX0" fmla="*/ 64838 w 403622"/>
                <a:gd name="connsiteY0" fmla="*/ 0 h 129676"/>
                <a:gd name="connsiteX1" fmla="*/ 403622 w 403622"/>
                <a:gd name="connsiteY1" fmla="*/ 0 h 129676"/>
                <a:gd name="connsiteX2" fmla="*/ 403622 w 403622"/>
                <a:gd name="connsiteY2" fmla="*/ 129676 h 129676"/>
                <a:gd name="connsiteX3" fmla="*/ 64838 w 403622"/>
                <a:gd name="connsiteY3" fmla="*/ 129676 h 129676"/>
                <a:gd name="connsiteX4" fmla="*/ 0 w 403622"/>
                <a:gd name="connsiteY4" fmla="*/ 64838 h 129676"/>
                <a:gd name="connsiteX5" fmla="*/ 64838 w 403622"/>
                <a:gd name="connsiteY5" fmla="*/ 0 h 129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622" h="129676">
                  <a:moveTo>
                    <a:pt x="64838" y="0"/>
                  </a:moveTo>
                  <a:lnTo>
                    <a:pt x="403622" y="0"/>
                  </a:lnTo>
                  <a:lnTo>
                    <a:pt x="403622" y="129676"/>
                  </a:lnTo>
                  <a:lnTo>
                    <a:pt x="64838" y="129676"/>
                  </a:lnTo>
                  <a:cubicBezTo>
                    <a:pt x="29029" y="129676"/>
                    <a:pt x="0" y="100647"/>
                    <a:pt x="0" y="64838"/>
                  </a:cubicBezTo>
                  <a:cubicBezTo>
                    <a:pt x="0" y="29029"/>
                    <a:pt x="29029" y="0"/>
                    <a:pt x="64838" y="0"/>
                  </a:cubicBezTo>
                  <a:close/>
                </a:path>
              </a:pathLst>
            </a:custGeom>
            <a:solidFill>
              <a:schemeClr val="accent4"/>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Rectangle: Rounded Corners 51">
              <a:extLst>
                <a:ext uri="{FF2B5EF4-FFF2-40B4-BE49-F238E27FC236}">
                  <a16:creationId xmlns:a16="http://schemas.microsoft.com/office/drawing/2014/main" id="{5047224B-846D-4850-9BE5-557EE4001753}"/>
                </a:ext>
              </a:extLst>
            </p:cNvPr>
            <p:cNvSpPr/>
            <p:nvPr/>
          </p:nvSpPr>
          <p:spPr>
            <a:xfrm>
              <a:off x="11007725" y="2867306"/>
              <a:ext cx="665743" cy="129676"/>
            </a:xfrm>
            <a:prstGeom prst="roundRect">
              <a:avLst>
                <a:gd name="adj" fmla="val 50000"/>
              </a:avLst>
            </a:prstGeom>
            <a:solidFill>
              <a:schemeClr val="accent4"/>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B8E895-D9F5-41AB-9B49-E314AA5A30A7}"/>
              </a:ext>
            </a:extLst>
          </p:cNvPr>
          <p:cNvSpPr txBox="1"/>
          <p:nvPr/>
        </p:nvSpPr>
        <p:spPr>
          <a:xfrm>
            <a:off x="1055234" y="1199923"/>
            <a:ext cx="1057586" cy="707886"/>
          </a:xfrm>
          <a:prstGeom prst="rect">
            <a:avLst/>
          </a:prstGeom>
          <a:noFill/>
        </p:spPr>
        <p:txBody>
          <a:bodyPr wrap="square" rtlCol="0">
            <a:spAutoFit/>
          </a:bodyPr>
          <a:lstStyle/>
          <a:p>
            <a:pPr algn="ctr"/>
            <a:r>
              <a:rPr lang="az-Latn-AZ" altLang="ko-KR" sz="2000" b="1" dirty="0">
                <a:solidFill>
                  <a:schemeClr val="bg1"/>
                </a:solidFill>
                <a:cs typeface="Arial" pitchFamily="34" charset="0"/>
              </a:rPr>
              <a:t>I</a:t>
            </a:r>
          </a:p>
          <a:p>
            <a:pPr algn="ctr"/>
            <a:r>
              <a:rPr lang="az-Latn-AZ" altLang="ko-KR" sz="2000" b="1" dirty="0">
                <a:solidFill>
                  <a:schemeClr val="bg1"/>
                </a:solidFill>
                <a:cs typeface="Arial" pitchFamily="34" charset="0"/>
              </a:rPr>
              <a:t>Tələb</a:t>
            </a:r>
            <a:endParaRPr lang="ko-KR" altLang="en-US" sz="2000" b="1" dirty="0">
              <a:solidFill>
                <a:schemeClr val="bg1"/>
              </a:solidFill>
              <a:cs typeface="Arial" pitchFamily="34" charset="0"/>
            </a:endParaRPr>
          </a:p>
        </p:txBody>
      </p:sp>
      <p:sp>
        <p:nvSpPr>
          <p:cNvPr id="65" name="TextBox 64">
            <a:extLst>
              <a:ext uri="{FF2B5EF4-FFF2-40B4-BE49-F238E27FC236}">
                <a16:creationId xmlns:a16="http://schemas.microsoft.com/office/drawing/2014/main" id="{17F834EE-52D2-4B4E-A820-6A626086BA17}"/>
              </a:ext>
            </a:extLst>
          </p:cNvPr>
          <p:cNvSpPr txBox="1"/>
          <p:nvPr/>
        </p:nvSpPr>
        <p:spPr>
          <a:xfrm>
            <a:off x="283686" y="2408213"/>
            <a:ext cx="2202062" cy="2123658"/>
          </a:xfrm>
          <a:prstGeom prst="rect">
            <a:avLst/>
          </a:prstGeom>
          <a:noFill/>
        </p:spPr>
        <p:txBody>
          <a:bodyPr wrap="square" rtlCol="0">
            <a:spAutoFit/>
          </a:bodyPr>
          <a:lstStyle/>
          <a:p>
            <a:pPr algn="ctr"/>
            <a:r>
              <a:rPr lang="az-Latn-AZ" sz="1200" dirty="0">
                <a:latin typeface="Palatino Linotype" panose="02040502050505030304" pitchFamily="18" charset="0"/>
              </a:rPr>
              <a:t>“KOB klaster şirkəti”nin layihə çərçivəsində illik dövriyyəsinin maliyyə-iqtisadi əsaslandırma sənədində nəzərdə tutulan (yuxarıda müəyyən edilən investisiya minimumdan az olmayaraq) investisiya həcminin 20%-dən az olmamaqla müəyyən edilməsi</a:t>
            </a:r>
          </a:p>
        </p:txBody>
      </p:sp>
      <p:sp>
        <p:nvSpPr>
          <p:cNvPr id="68" name="TextBox 67">
            <a:extLst>
              <a:ext uri="{FF2B5EF4-FFF2-40B4-BE49-F238E27FC236}">
                <a16:creationId xmlns:a16="http://schemas.microsoft.com/office/drawing/2014/main" id="{B5C496EE-E6FE-4F75-A921-5320372C0645}"/>
              </a:ext>
            </a:extLst>
          </p:cNvPr>
          <p:cNvSpPr txBox="1"/>
          <p:nvPr/>
        </p:nvSpPr>
        <p:spPr>
          <a:xfrm>
            <a:off x="2863481" y="2357192"/>
            <a:ext cx="1953066" cy="1754326"/>
          </a:xfrm>
          <a:prstGeom prst="rect">
            <a:avLst/>
          </a:prstGeom>
          <a:noFill/>
        </p:spPr>
        <p:txBody>
          <a:bodyPr wrap="square" rtlCol="0">
            <a:spAutoFit/>
          </a:bodyPr>
          <a:lstStyle>
            <a:defPPr>
              <a:defRPr lang="en-US"/>
            </a:defPPr>
            <a:lvl1pPr algn="ctr">
              <a:defRPr sz="1200">
                <a:latin typeface="Palatino Linotype" panose="02040502050505030304" pitchFamily="18" charset="0"/>
              </a:defRPr>
            </a:lvl1pPr>
          </a:lstStyle>
          <a:p>
            <a:r>
              <a:rPr lang="az-Latn-AZ" dirty="0"/>
              <a:t>əməliyyatların tam həcmdə qanunla müəyyən olunmuş qaydada sənədləşdirilməsi (elektron qaimə-faktura, yük gömrük sənədləri, ciddi hesabat sənədi olan alış aktları);</a:t>
            </a:r>
          </a:p>
        </p:txBody>
      </p:sp>
      <p:sp>
        <p:nvSpPr>
          <p:cNvPr id="71" name="TextBox 70">
            <a:extLst>
              <a:ext uri="{FF2B5EF4-FFF2-40B4-BE49-F238E27FC236}">
                <a16:creationId xmlns:a16="http://schemas.microsoft.com/office/drawing/2014/main" id="{273A0028-B892-4237-97B2-2B5CB2F15081}"/>
              </a:ext>
            </a:extLst>
          </p:cNvPr>
          <p:cNvSpPr txBox="1"/>
          <p:nvPr/>
        </p:nvSpPr>
        <p:spPr>
          <a:xfrm>
            <a:off x="5270417" y="2357194"/>
            <a:ext cx="1620194" cy="830997"/>
          </a:xfrm>
          <a:prstGeom prst="rect">
            <a:avLst/>
          </a:prstGeom>
          <a:noFill/>
        </p:spPr>
        <p:txBody>
          <a:bodyPr wrap="square" rtlCol="0">
            <a:spAutoFit/>
          </a:bodyPr>
          <a:lstStyle/>
          <a:p>
            <a:pPr algn="ctr"/>
            <a:r>
              <a:rPr lang="az-Latn-AZ" sz="1200" dirty="0">
                <a:latin typeface="Palatino Linotype" panose="02040502050505030304" pitchFamily="18" charset="0"/>
              </a:rPr>
              <a:t>hesablaşmalara nağdsız qaydada aparılmasına üstünlük verilməsi</a:t>
            </a:r>
            <a:endParaRPr lang="ko-KR" altLang="en-US" sz="1200" dirty="0">
              <a:solidFill>
                <a:schemeClr val="tx1">
                  <a:lumMod val="75000"/>
                  <a:lumOff val="25000"/>
                </a:schemeClr>
              </a:solidFill>
              <a:cs typeface="Arial" pitchFamily="34" charset="0"/>
            </a:endParaRPr>
          </a:p>
        </p:txBody>
      </p:sp>
      <p:sp>
        <p:nvSpPr>
          <p:cNvPr id="74" name="TextBox 73">
            <a:extLst>
              <a:ext uri="{FF2B5EF4-FFF2-40B4-BE49-F238E27FC236}">
                <a16:creationId xmlns:a16="http://schemas.microsoft.com/office/drawing/2014/main" id="{4BB4166E-32F1-41CA-9B23-D5F48ADFABF1}"/>
              </a:ext>
            </a:extLst>
          </p:cNvPr>
          <p:cNvSpPr txBox="1"/>
          <p:nvPr/>
        </p:nvSpPr>
        <p:spPr>
          <a:xfrm>
            <a:off x="7127366" y="2328388"/>
            <a:ext cx="2415110" cy="2862322"/>
          </a:xfrm>
          <a:prstGeom prst="rect">
            <a:avLst/>
          </a:prstGeom>
          <a:noFill/>
        </p:spPr>
        <p:txBody>
          <a:bodyPr wrap="square" rtlCol="0">
            <a:spAutoFit/>
          </a:bodyPr>
          <a:lstStyle/>
          <a:p>
            <a:pPr algn="ctr"/>
            <a:r>
              <a:rPr lang="az-Latn-AZ" sz="1200" dirty="0">
                <a:latin typeface="Palatino Linotype" panose="02040502050505030304" pitchFamily="18" charset="0"/>
              </a:rPr>
              <a:t>klaster üzrə hazırlanan məhsulun xammal və materialının dəyərinin 50%-nin klasterin iştirakçısı olan yerli istehsalçılardan təchiz edilməsi meyarı nəzərə alınmaqla, son məhsulun (xidmətin) “KOB klaster şirkəti”nin iştirakçısı tərəfindən istehsal olunan hissələrdən komplektləşdirilməsi və bu zaman iştirakçıdan əldə edilmiş malların emal prosesinə məruz qalmaqla (əlavə dəyər yaratmaqla) təqdim edilməsi</a:t>
            </a:r>
            <a:endParaRPr lang="ko-KR" altLang="en-US" sz="1200" dirty="0">
              <a:solidFill>
                <a:schemeClr val="tx1">
                  <a:lumMod val="75000"/>
                  <a:lumOff val="25000"/>
                </a:schemeClr>
              </a:solidFill>
              <a:cs typeface="Arial" pitchFamily="34" charset="0"/>
            </a:endParaRPr>
          </a:p>
        </p:txBody>
      </p:sp>
      <p:sp>
        <p:nvSpPr>
          <p:cNvPr id="77" name="TextBox 76">
            <a:extLst>
              <a:ext uri="{FF2B5EF4-FFF2-40B4-BE49-F238E27FC236}">
                <a16:creationId xmlns:a16="http://schemas.microsoft.com/office/drawing/2014/main" id="{0ADE09AF-C182-44CD-A1D7-41908E95F1A7}"/>
              </a:ext>
            </a:extLst>
          </p:cNvPr>
          <p:cNvSpPr txBox="1"/>
          <p:nvPr/>
        </p:nvSpPr>
        <p:spPr>
          <a:xfrm>
            <a:off x="9812850" y="2357192"/>
            <a:ext cx="1620194" cy="1569660"/>
          </a:xfrm>
          <a:prstGeom prst="rect">
            <a:avLst/>
          </a:prstGeom>
          <a:noFill/>
        </p:spPr>
        <p:txBody>
          <a:bodyPr wrap="square" rtlCol="0">
            <a:spAutoFit/>
          </a:bodyPr>
          <a:lstStyle/>
          <a:p>
            <a:pPr algn="ctr"/>
            <a:r>
              <a:rPr lang="az-Latn-AZ" sz="1200" dirty="0">
                <a:latin typeface="Palatino Linotype" panose="02040502050505030304" pitchFamily="18" charset="0"/>
              </a:rPr>
              <a:t>“KOB klaster şirkəti”nin rəhbərinin və ya hər hansı təsisçisinin vergidən yayınma üzrə cinayət məsuliyyətinə cəlb edilməmiş olması</a:t>
            </a:r>
            <a:endParaRPr lang="ko-KR" altLang="en-US" sz="1200" dirty="0">
              <a:solidFill>
                <a:schemeClr val="tx1">
                  <a:lumMod val="75000"/>
                  <a:lumOff val="25000"/>
                </a:schemeClr>
              </a:solidFill>
              <a:cs typeface="Arial" pitchFamily="34" charset="0"/>
            </a:endParaRPr>
          </a:p>
        </p:txBody>
      </p:sp>
      <p:sp>
        <p:nvSpPr>
          <p:cNvPr id="79" name="TextBox 78">
            <a:extLst>
              <a:ext uri="{FF2B5EF4-FFF2-40B4-BE49-F238E27FC236}">
                <a16:creationId xmlns:a16="http://schemas.microsoft.com/office/drawing/2014/main" id="{51B8E895-D9F5-41AB-9B49-E314AA5A30A7}"/>
              </a:ext>
            </a:extLst>
          </p:cNvPr>
          <p:cNvSpPr txBox="1"/>
          <p:nvPr/>
        </p:nvSpPr>
        <p:spPr>
          <a:xfrm>
            <a:off x="3335861" y="1199923"/>
            <a:ext cx="1057586" cy="707886"/>
          </a:xfrm>
          <a:prstGeom prst="rect">
            <a:avLst/>
          </a:prstGeom>
          <a:noFill/>
        </p:spPr>
        <p:txBody>
          <a:bodyPr wrap="square" rtlCol="0">
            <a:spAutoFit/>
          </a:bodyPr>
          <a:lstStyle/>
          <a:p>
            <a:pPr algn="ctr"/>
            <a:r>
              <a:rPr lang="az-Latn-AZ" altLang="ko-KR" sz="2000" b="1" dirty="0">
                <a:solidFill>
                  <a:schemeClr val="bg1"/>
                </a:solidFill>
                <a:cs typeface="Arial" pitchFamily="34" charset="0"/>
              </a:rPr>
              <a:t>II</a:t>
            </a:r>
          </a:p>
          <a:p>
            <a:pPr algn="ctr"/>
            <a:r>
              <a:rPr lang="az-Latn-AZ" altLang="ko-KR" sz="2000" b="1" dirty="0">
                <a:solidFill>
                  <a:schemeClr val="bg1"/>
                </a:solidFill>
                <a:cs typeface="Arial" pitchFamily="34" charset="0"/>
              </a:rPr>
              <a:t>Tələb</a:t>
            </a:r>
            <a:endParaRPr lang="ko-KR" altLang="en-US" sz="2000" b="1" dirty="0">
              <a:solidFill>
                <a:schemeClr val="bg1"/>
              </a:solidFill>
              <a:cs typeface="Arial" pitchFamily="34" charset="0"/>
            </a:endParaRPr>
          </a:p>
        </p:txBody>
      </p:sp>
      <p:sp>
        <p:nvSpPr>
          <p:cNvPr id="86" name="TextBox 85">
            <a:extLst>
              <a:ext uri="{FF2B5EF4-FFF2-40B4-BE49-F238E27FC236}">
                <a16:creationId xmlns:a16="http://schemas.microsoft.com/office/drawing/2014/main" id="{51B8E895-D9F5-41AB-9B49-E314AA5A30A7}"/>
              </a:ext>
            </a:extLst>
          </p:cNvPr>
          <p:cNvSpPr txBox="1"/>
          <p:nvPr/>
        </p:nvSpPr>
        <p:spPr>
          <a:xfrm>
            <a:off x="5627178" y="1199923"/>
            <a:ext cx="1057586" cy="707886"/>
          </a:xfrm>
          <a:prstGeom prst="rect">
            <a:avLst/>
          </a:prstGeom>
          <a:noFill/>
        </p:spPr>
        <p:txBody>
          <a:bodyPr wrap="square" rtlCol="0">
            <a:spAutoFit/>
          </a:bodyPr>
          <a:lstStyle/>
          <a:p>
            <a:pPr algn="ctr"/>
            <a:r>
              <a:rPr lang="az-Latn-AZ" altLang="ko-KR" sz="2000" b="1" dirty="0">
                <a:solidFill>
                  <a:schemeClr val="bg1"/>
                </a:solidFill>
                <a:cs typeface="Arial" pitchFamily="34" charset="0"/>
              </a:rPr>
              <a:t>III</a:t>
            </a:r>
          </a:p>
          <a:p>
            <a:pPr algn="ctr"/>
            <a:r>
              <a:rPr lang="az-Latn-AZ" altLang="ko-KR" sz="2000" b="1" dirty="0">
                <a:solidFill>
                  <a:schemeClr val="bg1"/>
                </a:solidFill>
                <a:cs typeface="Arial" pitchFamily="34" charset="0"/>
              </a:rPr>
              <a:t>Tələb</a:t>
            </a:r>
            <a:endParaRPr lang="ko-KR" altLang="en-US" sz="2000" b="1" dirty="0">
              <a:solidFill>
                <a:schemeClr val="bg1"/>
              </a:solidFill>
              <a:cs typeface="Arial" pitchFamily="34" charset="0"/>
            </a:endParaRPr>
          </a:p>
        </p:txBody>
      </p:sp>
      <p:sp>
        <p:nvSpPr>
          <p:cNvPr id="87" name="TextBox 86">
            <a:extLst>
              <a:ext uri="{FF2B5EF4-FFF2-40B4-BE49-F238E27FC236}">
                <a16:creationId xmlns:a16="http://schemas.microsoft.com/office/drawing/2014/main" id="{51B8E895-D9F5-41AB-9B49-E314AA5A30A7}"/>
              </a:ext>
            </a:extLst>
          </p:cNvPr>
          <p:cNvSpPr txBox="1"/>
          <p:nvPr/>
        </p:nvSpPr>
        <p:spPr>
          <a:xfrm>
            <a:off x="7847834" y="1199923"/>
            <a:ext cx="1057586" cy="707886"/>
          </a:xfrm>
          <a:prstGeom prst="rect">
            <a:avLst/>
          </a:prstGeom>
          <a:noFill/>
        </p:spPr>
        <p:txBody>
          <a:bodyPr wrap="square" rtlCol="0">
            <a:spAutoFit/>
          </a:bodyPr>
          <a:lstStyle/>
          <a:p>
            <a:pPr algn="ctr"/>
            <a:r>
              <a:rPr lang="az-Latn-AZ" altLang="ko-KR" sz="2000" b="1" dirty="0">
                <a:solidFill>
                  <a:schemeClr val="bg1"/>
                </a:solidFill>
                <a:cs typeface="Arial" pitchFamily="34" charset="0"/>
              </a:rPr>
              <a:t>IV</a:t>
            </a:r>
          </a:p>
          <a:p>
            <a:pPr algn="ctr"/>
            <a:r>
              <a:rPr lang="az-Latn-AZ" altLang="ko-KR" sz="2000" b="1" dirty="0">
                <a:solidFill>
                  <a:schemeClr val="bg1"/>
                </a:solidFill>
                <a:cs typeface="Arial" pitchFamily="34" charset="0"/>
              </a:rPr>
              <a:t>Tələb</a:t>
            </a:r>
            <a:endParaRPr lang="ko-KR" altLang="en-US" sz="2000" b="1" dirty="0">
              <a:solidFill>
                <a:schemeClr val="bg1"/>
              </a:solidFill>
              <a:cs typeface="Arial" pitchFamily="34" charset="0"/>
            </a:endParaRPr>
          </a:p>
        </p:txBody>
      </p:sp>
      <p:sp>
        <p:nvSpPr>
          <p:cNvPr id="88" name="TextBox 87">
            <a:extLst>
              <a:ext uri="{FF2B5EF4-FFF2-40B4-BE49-F238E27FC236}">
                <a16:creationId xmlns:a16="http://schemas.microsoft.com/office/drawing/2014/main" id="{51B8E895-D9F5-41AB-9B49-E314AA5A30A7}"/>
              </a:ext>
            </a:extLst>
          </p:cNvPr>
          <p:cNvSpPr txBox="1"/>
          <p:nvPr/>
        </p:nvSpPr>
        <p:spPr>
          <a:xfrm>
            <a:off x="10147823" y="1199923"/>
            <a:ext cx="1057586" cy="707886"/>
          </a:xfrm>
          <a:prstGeom prst="rect">
            <a:avLst/>
          </a:prstGeom>
          <a:noFill/>
        </p:spPr>
        <p:txBody>
          <a:bodyPr wrap="square" rtlCol="0">
            <a:spAutoFit/>
          </a:bodyPr>
          <a:lstStyle/>
          <a:p>
            <a:pPr algn="ctr"/>
            <a:r>
              <a:rPr lang="az-Latn-AZ" altLang="ko-KR" sz="2000" b="1" dirty="0">
                <a:solidFill>
                  <a:schemeClr val="bg1"/>
                </a:solidFill>
                <a:cs typeface="Arial" pitchFamily="34" charset="0"/>
              </a:rPr>
              <a:t>V</a:t>
            </a:r>
          </a:p>
          <a:p>
            <a:pPr algn="ctr"/>
            <a:r>
              <a:rPr lang="az-Latn-AZ" altLang="ko-KR" sz="2000" b="1" dirty="0">
                <a:solidFill>
                  <a:schemeClr val="bg1"/>
                </a:solidFill>
                <a:cs typeface="Arial" pitchFamily="34" charset="0"/>
              </a:rPr>
              <a:t>Tələb</a:t>
            </a:r>
            <a:endParaRPr lang="ko-KR" altLang="en-US" sz="2000" b="1" dirty="0">
              <a:solidFill>
                <a:schemeClr val="bg1"/>
              </a:solidFill>
              <a:cs typeface="Arial" pitchFamily="34" charset="0"/>
            </a:endParaRPr>
          </a:p>
        </p:txBody>
      </p:sp>
      <p:sp>
        <p:nvSpPr>
          <p:cNvPr id="89" name="Объект 6"/>
          <p:cNvSpPr txBox="1">
            <a:spLocks/>
          </p:cNvSpPr>
          <p:nvPr/>
        </p:nvSpPr>
        <p:spPr>
          <a:xfrm>
            <a:off x="194220" y="5288268"/>
            <a:ext cx="11874618" cy="230431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az-Latn-AZ" sz="1400" b="1" dirty="0">
                <a:solidFill>
                  <a:schemeClr val="accent2">
                    <a:lumMod val="75000"/>
                  </a:schemeClr>
                </a:solidFill>
                <a:latin typeface="Palatino Linotype" panose="02040502050505030304" pitchFamily="18" charset="0"/>
              </a:rPr>
              <a:t>Əlavə qeydlər:</a:t>
            </a:r>
          </a:p>
          <a:p>
            <a:pPr marL="0" indent="0" algn="just">
              <a:lnSpc>
                <a:spcPct val="100000"/>
              </a:lnSpc>
              <a:buNone/>
            </a:pPr>
            <a:r>
              <a:rPr lang="az-Latn-AZ" sz="1400" dirty="0">
                <a:latin typeface="Palatino Linotype" panose="02040502050505030304" pitchFamily="18" charset="0"/>
              </a:rPr>
              <a:t>investisiyanın obyekti kimi əvvəllər sahibkarlıq fəaliyyətində istifadə edilmiş aktivlər, o cümlədən əsas vəsaitlər çıxış etmir və həmin aktivlərin dəyəri “KOB klaster şirkəti”nin həyata keçirəcəyi layihə üzrə investisiyanın həcminə daxil edilmir. “KOB klaster şirkəti”nin aktivi kimi yalnız “KOB klaster şirkəti” tərəfindən bu Meyarlarla müəyyən olunmuş investisiya qoyuluşu çərçivəsində gömrük qanunvericiliyinə uyğun olaraq idxal gömrük sənədləri əsasında əldə edilmiş aktivlər və ya Vergi Məcəlləsinə uyğun olaraq elektron qaimə-faktura və ya elektron vergi hesab-fakturası əsasında əldə edilmiş aktivlər çıxış edə bilər.</a:t>
            </a:r>
          </a:p>
          <a:p>
            <a:pPr algn="just"/>
            <a:endParaRPr lang="az-Latn-AZ" sz="1400" dirty="0">
              <a:solidFill>
                <a:srgbClr val="0000FF"/>
              </a:solidFill>
              <a:latin typeface="Palatino Linotype" panose="02040502050505030304" pitchFamily="18" charset="0"/>
            </a:endParaRPr>
          </a:p>
        </p:txBody>
      </p:sp>
    </p:spTree>
    <p:extLst>
      <p:ext uri="{BB962C8B-B14F-4D97-AF65-F5344CB8AC3E}">
        <p14:creationId xmlns:p14="http://schemas.microsoft.com/office/powerpoint/2010/main" val="39796494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0" y="7792"/>
            <a:ext cx="12192000" cy="724247"/>
          </a:xfrm>
          <a:solidFill>
            <a:srgbClr val="53C3CD"/>
          </a:solidFill>
        </p:spPr>
        <p:txBody>
          <a:bodyPr/>
          <a:lstStyle/>
          <a:p>
            <a:pPr algn="l"/>
            <a:r>
              <a:rPr lang="az-Latn-AZ" sz="4000" dirty="0">
                <a:solidFill>
                  <a:schemeClr val="bg1"/>
                </a:solidFill>
              </a:rPr>
              <a:t>Güzəştlər</a:t>
            </a:r>
            <a:endParaRPr lang="en-US" sz="4000" dirty="0">
              <a:solidFill>
                <a:schemeClr val="bg1"/>
              </a:solidFill>
            </a:endParaRPr>
          </a:p>
        </p:txBody>
      </p:sp>
      <p:grpSp>
        <p:nvGrpSpPr>
          <p:cNvPr id="3" name="Group 2">
            <a:extLst>
              <a:ext uri="{FF2B5EF4-FFF2-40B4-BE49-F238E27FC236}">
                <a16:creationId xmlns:a16="http://schemas.microsoft.com/office/drawing/2014/main" id="{7903C40B-E1B9-4CA0-AB88-4D71D6A5F2B7}"/>
              </a:ext>
            </a:extLst>
          </p:cNvPr>
          <p:cNvGrpSpPr/>
          <p:nvPr/>
        </p:nvGrpSpPr>
        <p:grpSpPr>
          <a:xfrm>
            <a:off x="5171740" y="1997938"/>
            <a:ext cx="1960445" cy="4750248"/>
            <a:chOff x="3736544" y="1720397"/>
            <a:chExt cx="1579250" cy="4061504"/>
          </a:xfrm>
        </p:grpSpPr>
        <p:grpSp>
          <p:nvGrpSpPr>
            <p:cNvPr id="4" name="Group 3">
              <a:extLst>
                <a:ext uri="{FF2B5EF4-FFF2-40B4-BE49-F238E27FC236}">
                  <a16:creationId xmlns:a16="http://schemas.microsoft.com/office/drawing/2014/main" id="{F9376356-9907-49A4-9B0B-9A75F630C22C}"/>
                </a:ext>
              </a:extLst>
            </p:cNvPr>
            <p:cNvGrpSpPr/>
            <p:nvPr/>
          </p:nvGrpSpPr>
          <p:grpSpPr>
            <a:xfrm>
              <a:off x="3736544" y="2724048"/>
              <a:ext cx="1579250" cy="1050552"/>
              <a:chOff x="3040927" y="2691643"/>
              <a:chExt cx="2345158" cy="1560051"/>
            </a:xfrm>
          </p:grpSpPr>
          <p:sp>
            <p:nvSpPr>
              <p:cNvPr id="20" name="Flowchart: Decision 19">
                <a:extLst>
                  <a:ext uri="{FF2B5EF4-FFF2-40B4-BE49-F238E27FC236}">
                    <a16:creationId xmlns:a16="http://schemas.microsoft.com/office/drawing/2014/main" id="{7628FC7C-F398-4692-9B7E-A1683197E411}"/>
                  </a:ext>
                </a:extLst>
              </p:cNvPr>
              <p:cNvSpPr/>
              <p:nvPr/>
            </p:nvSpPr>
            <p:spPr>
              <a:xfrm rot="2011191">
                <a:off x="3040927" y="2708397"/>
                <a:ext cx="1228464" cy="823071"/>
              </a:xfrm>
              <a:prstGeom prst="flowChartDecisi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1" name="Flowchart: Decision 20">
                <a:extLst>
                  <a:ext uri="{FF2B5EF4-FFF2-40B4-BE49-F238E27FC236}">
                    <a16:creationId xmlns:a16="http://schemas.microsoft.com/office/drawing/2014/main" id="{BE2523FC-D116-43F7-ACDE-1B89764DED55}"/>
                  </a:ext>
                </a:extLst>
              </p:cNvPr>
              <p:cNvSpPr/>
              <p:nvPr/>
            </p:nvSpPr>
            <p:spPr>
              <a:xfrm rot="2011191">
                <a:off x="3351518" y="3428623"/>
                <a:ext cx="1228464" cy="823071"/>
              </a:xfrm>
              <a:prstGeom prst="flowChartDecisi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2" name="Flowchart: Decision 21">
                <a:extLst>
                  <a:ext uri="{FF2B5EF4-FFF2-40B4-BE49-F238E27FC236}">
                    <a16:creationId xmlns:a16="http://schemas.microsoft.com/office/drawing/2014/main" id="{ECC77CFD-7D39-4E9C-B526-7CC70F45281C}"/>
                  </a:ext>
                </a:extLst>
              </p:cNvPr>
              <p:cNvSpPr/>
              <p:nvPr/>
            </p:nvSpPr>
            <p:spPr>
              <a:xfrm rot="2011191">
                <a:off x="3831275" y="2691643"/>
                <a:ext cx="1228464" cy="823071"/>
              </a:xfrm>
              <a:prstGeom prst="flowChartDecisi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3" name="Flowchart: Decision 22">
                <a:extLst>
                  <a:ext uri="{FF2B5EF4-FFF2-40B4-BE49-F238E27FC236}">
                    <a16:creationId xmlns:a16="http://schemas.microsoft.com/office/drawing/2014/main" id="{989DB3E8-0A5B-4141-870B-ECED6813B0EE}"/>
                  </a:ext>
                </a:extLst>
              </p:cNvPr>
              <p:cNvSpPr/>
              <p:nvPr/>
            </p:nvSpPr>
            <p:spPr>
              <a:xfrm rot="2011191">
                <a:off x="4157621" y="3417440"/>
                <a:ext cx="1228464" cy="823071"/>
              </a:xfrm>
              <a:prstGeom prst="flowChartDecisi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5" name="Group 4">
              <a:extLst>
                <a:ext uri="{FF2B5EF4-FFF2-40B4-BE49-F238E27FC236}">
                  <a16:creationId xmlns:a16="http://schemas.microsoft.com/office/drawing/2014/main" id="{B957BED3-2E15-46E2-B8D6-989364DEED6F}"/>
                </a:ext>
              </a:extLst>
            </p:cNvPr>
            <p:cNvGrpSpPr/>
            <p:nvPr/>
          </p:nvGrpSpPr>
          <p:grpSpPr>
            <a:xfrm flipH="1">
              <a:off x="3736544" y="1720397"/>
              <a:ext cx="1564483" cy="1043162"/>
              <a:chOff x="4572358" y="1979116"/>
              <a:chExt cx="2323229" cy="1549077"/>
            </a:xfrm>
          </p:grpSpPr>
          <p:sp>
            <p:nvSpPr>
              <p:cNvPr id="16" name="Flowchart: Decision 15">
                <a:extLst>
                  <a:ext uri="{FF2B5EF4-FFF2-40B4-BE49-F238E27FC236}">
                    <a16:creationId xmlns:a16="http://schemas.microsoft.com/office/drawing/2014/main" id="{5B26C4B3-CB73-4B25-8886-42F6E8380A35}"/>
                  </a:ext>
                </a:extLst>
              </p:cNvPr>
              <p:cNvSpPr/>
              <p:nvPr/>
            </p:nvSpPr>
            <p:spPr>
              <a:xfrm rot="2011191">
                <a:off x="4572358" y="1984896"/>
                <a:ext cx="1228464" cy="823071"/>
              </a:xfrm>
              <a:prstGeom prst="flowChartDecisi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 name="Flowchart: Decision 16">
                <a:extLst>
                  <a:ext uri="{FF2B5EF4-FFF2-40B4-BE49-F238E27FC236}">
                    <a16:creationId xmlns:a16="http://schemas.microsoft.com/office/drawing/2014/main" id="{9E942509-38F9-46B8-B738-CEE8A322AD7E}"/>
                  </a:ext>
                </a:extLst>
              </p:cNvPr>
              <p:cNvSpPr/>
              <p:nvPr/>
            </p:nvSpPr>
            <p:spPr>
              <a:xfrm rot="2011191">
                <a:off x="4875117" y="2705122"/>
                <a:ext cx="1228464" cy="823071"/>
              </a:xfrm>
              <a:prstGeom prst="flowChartDecisi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8" name="Flowchart: Decision 17">
                <a:extLst>
                  <a:ext uri="{FF2B5EF4-FFF2-40B4-BE49-F238E27FC236}">
                    <a16:creationId xmlns:a16="http://schemas.microsoft.com/office/drawing/2014/main" id="{B598D879-B146-4017-820D-3FE116697041}"/>
                  </a:ext>
                </a:extLst>
              </p:cNvPr>
              <p:cNvSpPr/>
              <p:nvPr/>
            </p:nvSpPr>
            <p:spPr>
              <a:xfrm rot="2011191">
                <a:off x="5359815" y="1979116"/>
                <a:ext cx="1228464" cy="823071"/>
              </a:xfrm>
              <a:prstGeom prst="flowChartDecisi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 name="Flowchart: Decision 18">
                <a:extLst>
                  <a:ext uri="{FF2B5EF4-FFF2-40B4-BE49-F238E27FC236}">
                    <a16:creationId xmlns:a16="http://schemas.microsoft.com/office/drawing/2014/main" id="{BDD93F75-E20E-481A-8298-11EC3589671A}"/>
                  </a:ext>
                </a:extLst>
              </p:cNvPr>
              <p:cNvSpPr/>
              <p:nvPr/>
            </p:nvSpPr>
            <p:spPr>
              <a:xfrm rot="2011191">
                <a:off x="5667123" y="2705120"/>
                <a:ext cx="1228464" cy="823071"/>
              </a:xfrm>
              <a:prstGeom prst="flowChartDecisi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6" name="Group 5">
              <a:extLst>
                <a:ext uri="{FF2B5EF4-FFF2-40B4-BE49-F238E27FC236}">
                  <a16:creationId xmlns:a16="http://schemas.microsoft.com/office/drawing/2014/main" id="{DA951961-DBF8-4A43-AB48-1BEE0DE91F2E}"/>
                </a:ext>
              </a:extLst>
            </p:cNvPr>
            <p:cNvGrpSpPr/>
            <p:nvPr/>
          </p:nvGrpSpPr>
          <p:grpSpPr>
            <a:xfrm flipH="1">
              <a:off x="3736544" y="3735089"/>
              <a:ext cx="1564483" cy="1043162"/>
              <a:chOff x="4572358" y="1979116"/>
              <a:chExt cx="2323229" cy="1549077"/>
            </a:xfrm>
          </p:grpSpPr>
          <p:sp>
            <p:nvSpPr>
              <p:cNvPr id="12" name="Flowchart: Decision 11">
                <a:extLst>
                  <a:ext uri="{FF2B5EF4-FFF2-40B4-BE49-F238E27FC236}">
                    <a16:creationId xmlns:a16="http://schemas.microsoft.com/office/drawing/2014/main" id="{26E4D1EB-B62D-499E-9461-C479DF82CFD9}"/>
                  </a:ext>
                </a:extLst>
              </p:cNvPr>
              <p:cNvSpPr/>
              <p:nvPr/>
            </p:nvSpPr>
            <p:spPr>
              <a:xfrm rot="2011191">
                <a:off x="4572358" y="1984896"/>
                <a:ext cx="1228464" cy="823071"/>
              </a:xfrm>
              <a:prstGeom prst="flowChartDecisi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 name="Flowchart: Decision 12">
                <a:extLst>
                  <a:ext uri="{FF2B5EF4-FFF2-40B4-BE49-F238E27FC236}">
                    <a16:creationId xmlns:a16="http://schemas.microsoft.com/office/drawing/2014/main" id="{2A65FC57-072E-4BB2-AD33-CC0FC31739F3}"/>
                  </a:ext>
                </a:extLst>
              </p:cNvPr>
              <p:cNvSpPr/>
              <p:nvPr/>
            </p:nvSpPr>
            <p:spPr>
              <a:xfrm rot="2011191">
                <a:off x="4875117" y="2705122"/>
                <a:ext cx="1228464" cy="823071"/>
              </a:xfrm>
              <a:prstGeom prst="flowChartDecisi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4" name="Flowchart: Decision 13">
                <a:extLst>
                  <a:ext uri="{FF2B5EF4-FFF2-40B4-BE49-F238E27FC236}">
                    <a16:creationId xmlns:a16="http://schemas.microsoft.com/office/drawing/2014/main" id="{AB51E0B7-1FAF-4A1A-83D8-E223D65A20CE}"/>
                  </a:ext>
                </a:extLst>
              </p:cNvPr>
              <p:cNvSpPr/>
              <p:nvPr/>
            </p:nvSpPr>
            <p:spPr>
              <a:xfrm rot="2011191">
                <a:off x="5359815" y="1979116"/>
                <a:ext cx="1228464" cy="823071"/>
              </a:xfrm>
              <a:prstGeom prst="flowChartDecisi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5" name="Flowchart: Decision 14">
                <a:extLst>
                  <a:ext uri="{FF2B5EF4-FFF2-40B4-BE49-F238E27FC236}">
                    <a16:creationId xmlns:a16="http://schemas.microsoft.com/office/drawing/2014/main" id="{C43D15A5-EF8E-47E8-A49E-3BAD7B9A0E51}"/>
                  </a:ext>
                </a:extLst>
              </p:cNvPr>
              <p:cNvSpPr/>
              <p:nvPr/>
            </p:nvSpPr>
            <p:spPr>
              <a:xfrm rot="2011191">
                <a:off x="5667123" y="2705120"/>
                <a:ext cx="1228464" cy="823071"/>
              </a:xfrm>
              <a:prstGeom prst="flowChartDecisi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7" name="Group 6">
              <a:extLst>
                <a:ext uri="{FF2B5EF4-FFF2-40B4-BE49-F238E27FC236}">
                  <a16:creationId xmlns:a16="http://schemas.microsoft.com/office/drawing/2014/main" id="{C63722D1-17E3-445B-A0E5-22384D96C4B4}"/>
                </a:ext>
              </a:extLst>
            </p:cNvPr>
            <p:cNvGrpSpPr/>
            <p:nvPr/>
          </p:nvGrpSpPr>
          <p:grpSpPr>
            <a:xfrm>
              <a:off x="3736544" y="4738739"/>
              <a:ext cx="1564483" cy="1043162"/>
              <a:chOff x="4572358" y="1979116"/>
              <a:chExt cx="2323229" cy="1549077"/>
            </a:xfrm>
          </p:grpSpPr>
          <p:sp>
            <p:nvSpPr>
              <p:cNvPr id="8" name="Flowchart: Decision 7">
                <a:extLst>
                  <a:ext uri="{FF2B5EF4-FFF2-40B4-BE49-F238E27FC236}">
                    <a16:creationId xmlns:a16="http://schemas.microsoft.com/office/drawing/2014/main" id="{23B4C5C6-96D1-44F5-8055-0370CE0147CD}"/>
                  </a:ext>
                </a:extLst>
              </p:cNvPr>
              <p:cNvSpPr/>
              <p:nvPr/>
            </p:nvSpPr>
            <p:spPr>
              <a:xfrm rot="2011191">
                <a:off x="4572358" y="1984896"/>
                <a:ext cx="1228464" cy="823071"/>
              </a:xfrm>
              <a:prstGeom prst="flowChartDecisi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 name="Flowchart: Decision 8">
                <a:extLst>
                  <a:ext uri="{FF2B5EF4-FFF2-40B4-BE49-F238E27FC236}">
                    <a16:creationId xmlns:a16="http://schemas.microsoft.com/office/drawing/2014/main" id="{1709B107-1ADA-41A7-A242-ECD24D1D4B4D}"/>
                  </a:ext>
                </a:extLst>
              </p:cNvPr>
              <p:cNvSpPr/>
              <p:nvPr/>
            </p:nvSpPr>
            <p:spPr>
              <a:xfrm rot="2011191">
                <a:off x="4875117" y="2705122"/>
                <a:ext cx="1228464" cy="823071"/>
              </a:xfrm>
              <a:prstGeom prst="flowChartDecisi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Flowchart: Decision 9">
                <a:extLst>
                  <a:ext uri="{FF2B5EF4-FFF2-40B4-BE49-F238E27FC236}">
                    <a16:creationId xmlns:a16="http://schemas.microsoft.com/office/drawing/2014/main" id="{DA82BA05-DAC1-45B3-A394-0AFB4C841BA3}"/>
                  </a:ext>
                </a:extLst>
              </p:cNvPr>
              <p:cNvSpPr/>
              <p:nvPr/>
            </p:nvSpPr>
            <p:spPr>
              <a:xfrm rot="2011191">
                <a:off x="5359815" y="1979116"/>
                <a:ext cx="1228464" cy="823071"/>
              </a:xfrm>
              <a:prstGeom prst="flowChartDecisi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 name="Flowchart: Decision 10">
                <a:extLst>
                  <a:ext uri="{FF2B5EF4-FFF2-40B4-BE49-F238E27FC236}">
                    <a16:creationId xmlns:a16="http://schemas.microsoft.com/office/drawing/2014/main" id="{CB9C61CF-FE7E-4AF4-B1D4-DEC58A37DC7C}"/>
                  </a:ext>
                </a:extLst>
              </p:cNvPr>
              <p:cNvSpPr/>
              <p:nvPr/>
            </p:nvSpPr>
            <p:spPr>
              <a:xfrm rot="2011191">
                <a:off x="5667123" y="2705120"/>
                <a:ext cx="1228464" cy="823071"/>
              </a:xfrm>
              <a:prstGeom prst="flowChartDecisi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grpSp>
        <p:nvGrpSpPr>
          <p:cNvPr id="30" name="Group 29">
            <a:extLst>
              <a:ext uri="{FF2B5EF4-FFF2-40B4-BE49-F238E27FC236}">
                <a16:creationId xmlns:a16="http://schemas.microsoft.com/office/drawing/2014/main" id="{C2FE959B-63B3-48F9-834D-D42D9D133B8A}"/>
              </a:ext>
            </a:extLst>
          </p:cNvPr>
          <p:cNvGrpSpPr/>
          <p:nvPr/>
        </p:nvGrpSpPr>
        <p:grpSpPr>
          <a:xfrm>
            <a:off x="195307" y="1720939"/>
            <a:ext cx="5199786" cy="1107996"/>
            <a:chOff x="3017859" y="4283314"/>
            <a:chExt cx="1890849" cy="1107996"/>
          </a:xfrm>
        </p:grpSpPr>
        <p:sp>
          <p:nvSpPr>
            <p:cNvPr id="31" name="TextBox 30">
              <a:extLst>
                <a:ext uri="{FF2B5EF4-FFF2-40B4-BE49-F238E27FC236}">
                  <a16:creationId xmlns:a16="http://schemas.microsoft.com/office/drawing/2014/main" id="{4D8318F2-ED14-4D17-95FE-2961352DA1C1}"/>
                </a:ext>
              </a:extLst>
            </p:cNvPr>
            <p:cNvSpPr txBox="1"/>
            <p:nvPr/>
          </p:nvSpPr>
          <p:spPr>
            <a:xfrm>
              <a:off x="3021856" y="4560313"/>
              <a:ext cx="1886852" cy="830997"/>
            </a:xfrm>
            <a:prstGeom prst="rect">
              <a:avLst/>
            </a:prstGeom>
            <a:noFill/>
          </p:spPr>
          <p:txBody>
            <a:bodyPr wrap="square" rtlCol="0">
              <a:spAutoFit/>
            </a:bodyPr>
            <a:lstStyle/>
            <a:p>
              <a:r>
                <a:rPr lang="az-Latn-AZ" sz="1200" i="1" dirty="0"/>
                <a:t>KOB klaster şirkətləri reyestrə daxil edildiyi tarixdən KOB klaster fəaliyyətində istifadə olunan əmlaklara görə </a:t>
              </a:r>
              <a:r>
                <a:rPr lang="az-Latn-AZ" sz="1200" b="1" i="1" u="sng" dirty="0"/>
                <a:t>əmlak</a:t>
              </a:r>
              <a:r>
                <a:rPr lang="az-Latn-AZ" sz="1200" i="1" dirty="0"/>
                <a:t> vergisini, mülkiyyətində və ya istifadəsində olan və KOB klaster fəaliyyətində istifadə olunan torpaqlara görə isə </a:t>
              </a:r>
              <a:r>
                <a:rPr lang="az-Latn-AZ" sz="1200" b="1" i="1" u="sng" dirty="0"/>
                <a:t>torpaq</a:t>
              </a:r>
              <a:r>
                <a:rPr lang="az-Latn-AZ" sz="1200" i="1" dirty="0"/>
                <a:t> vergisini ödəməkdən azaddırlar</a:t>
              </a:r>
              <a:endParaRPr lang="ru-RU" sz="1200" dirty="0"/>
            </a:p>
          </p:txBody>
        </p:sp>
        <p:sp>
          <p:nvSpPr>
            <p:cNvPr id="32" name="TextBox 31">
              <a:extLst>
                <a:ext uri="{FF2B5EF4-FFF2-40B4-BE49-F238E27FC236}">
                  <a16:creationId xmlns:a16="http://schemas.microsoft.com/office/drawing/2014/main" id="{69D75F56-0D61-4FC3-B11A-5DCBDF1C1549}"/>
                </a:ext>
              </a:extLst>
            </p:cNvPr>
            <p:cNvSpPr txBox="1"/>
            <p:nvPr/>
          </p:nvSpPr>
          <p:spPr>
            <a:xfrm>
              <a:off x="3017859" y="4283314"/>
              <a:ext cx="112989" cy="276999"/>
            </a:xfrm>
            <a:prstGeom prst="rect">
              <a:avLst/>
            </a:prstGeom>
            <a:noFill/>
          </p:spPr>
          <p:txBody>
            <a:bodyPr wrap="square" rtlCol="0">
              <a:spAutoFit/>
            </a:bodyPr>
            <a:lstStyle/>
            <a:p>
              <a:pPr algn="r"/>
              <a:r>
                <a:rPr lang="az-Latn-AZ" altLang="ko-KR" sz="1200" b="1" dirty="0">
                  <a:solidFill>
                    <a:schemeClr val="accent3"/>
                  </a:solidFill>
                  <a:cs typeface="Arial" pitchFamily="34" charset="0"/>
                </a:rPr>
                <a:t>1</a:t>
              </a:r>
              <a:endParaRPr lang="ko-KR" altLang="en-US" sz="1200" b="1" dirty="0">
                <a:solidFill>
                  <a:schemeClr val="accent3"/>
                </a:solidFill>
                <a:cs typeface="Arial" pitchFamily="34" charset="0"/>
              </a:endParaRPr>
            </a:p>
          </p:txBody>
        </p:sp>
      </p:grpSp>
      <p:pic>
        <p:nvPicPr>
          <p:cNvPr id="40" name="Picture 2" descr="Image result for 7 number"/>
          <p:cNvPicPr>
            <a:picLocks noChangeAspect="1" noChangeArrowheads="1"/>
          </p:cNvPicPr>
          <p:nvPr/>
        </p:nvPicPr>
        <p:blipFill>
          <a:blip r:embed="rId2" cstate="hqprint">
            <a:extLst>
              <a:ext uri="{BEBA8EAE-BF5A-486C-A8C5-ECC9F3942E4B}">
                <a14:imgProps xmlns:a14="http://schemas.microsoft.com/office/drawing/2010/main">
                  <a14:imgLayer r:embed="rId3">
                    <a14:imgEffect>
                      <a14:backgroundRemoval t="0" b="100000" l="0" r="99115">
                        <a14:foregroundMark x1="61357" y1="8333" x2="61357" y2="8333"/>
                      </a14:backgroundRemoval>
                    </a14:imgEffect>
                  </a14:imgLayer>
                </a14:imgProps>
              </a:ext>
              <a:ext uri="{28A0092B-C50C-407E-A947-70E740481C1C}">
                <a14:useLocalDpi xmlns:a14="http://schemas.microsoft.com/office/drawing/2010/main" val="0"/>
              </a:ext>
            </a:extLst>
          </a:blip>
          <a:srcRect/>
          <a:stretch>
            <a:fillRect/>
          </a:stretch>
        </p:blipFill>
        <p:spPr bwMode="auto">
          <a:xfrm>
            <a:off x="5707807" y="763358"/>
            <a:ext cx="570446" cy="78494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descr="Image result for l"/>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100000" l="10000" r="90000"/>
                    </a14:imgEffect>
                  </a14:imgLayer>
                </a14:imgProps>
              </a:ext>
              <a:ext uri="{28A0092B-C50C-407E-A947-70E740481C1C}">
                <a14:useLocalDpi xmlns:a14="http://schemas.microsoft.com/office/drawing/2010/main" val="0"/>
              </a:ext>
            </a:extLst>
          </a:blip>
          <a:srcRect/>
          <a:stretch>
            <a:fillRect/>
          </a:stretch>
        </p:blipFill>
        <p:spPr bwMode="auto">
          <a:xfrm>
            <a:off x="6330285" y="953668"/>
            <a:ext cx="611883" cy="594638"/>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Image result for i"/>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foregroundMark x1="59727" y1="13445" x2="59727" y2="13445"/>
                      </a14:backgroundRemoval>
                    </a14:imgEffect>
                  </a14:imgLayer>
                </a14:imgProps>
              </a:ext>
              <a:ext uri="{28A0092B-C50C-407E-A947-70E740481C1C}">
                <a14:useLocalDpi xmlns:a14="http://schemas.microsoft.com/office/drawing/2010/main" val="0"/>
              </a:ext>
            </a:extLst>
          </a:blip>
          <a:srcRect/>
          <a:stretch>
            <a:fillRect/>
          </a:stretch>
        </p:blipFill>
        <p:spPr bwMode="auto">
          <a:xfrm>
            <a:off x="6151961" y="990560"/>
            <a:ext cx="484264" cy="590042"/>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p:cNvSpPr/>
          <p:nvPr/>
        </p:nvSpPr>
        <p:spPr>
          <a:xfrm>
            <a:off x="5433090" y="1517761"/>
            <a:ext cx="1631995" cy="369332"/>
          </a:xfrm>
          <a:prstGeom prst="rect">
            <a:avLst/>
          </a:prstGeom>
        </p:spPr>
        <p:txBody>
          <a:bodyPr wrap="square">
            <a:spAutoFit/>
          </a:bodyPr>
          <a:lstStyle/>
          <a:p>
            <a:r>
              <a:rPr lang="az-Latn-AZ" b="1" dirty="0">
                <a:latin typeface="Gadugi" panose="020B0502040204020203" pitchFamily="34" charset="0"/>
                <a:ea typeface="Gadugi" panose="020B0502040204020203" pitchFamily="34" charset="0"/>
              </a:rPr>
              <a:t>MÜDDƏTİNƏ</a:t>
            </a:r>
            <a:endParaRPr lang="ru-RU" b="1" dirty="0">
              <a:ea typeface="Gadugi" panose="020B0502040204020203" pitchFamily="34" charset="0"/>
            </a:endParaRPr>
          </a:p>
        </p:txBody>
      </p:sp>
      <p:grpSp>
        <p:nvGrpSpPr>
          <p:cNvPr id="45" name="Group 44">
            <a:extLst>
              <a:ext uri="{FF2B5EF4-FFF2-40B4-BE49-F238E27FC236}">
                <a16:creationId xmlns:a16="http://schemas.microsoft.com/office/drawing/2014/main" id="{C2FE959B-63B3-48F9-834D-D42D9D133B8A}"/>
              </a:ext>
            </a:extLst>
          </p:cNvPr>
          <p:cNvGrpSpPr/>
          <p:nvPr/>
        </p:nvGrpSpPr>
        <p:grpSpPr>
          <a:xfrm>
            <a:off x="206300" y="3101695"/>
            <a:ext cx="5202189" cy="730361"/>
            <a:chOff x="3017859" y="4283314"/>
            <a:chExt cx="1891723" cy="730361"/>
          </a:xfrm>
        </p:grpSpPr>
        <p:sp>
          <p:nvSpPr>
            <p:cNvPr id="46" name="TextBox 45">
              <a:extLst>
                <a:ext uri="{FF2B5EF4-FFF2-40B4-BE49-F238E27FC236}">
                  <a16:creationId xmlns:a16="http://schemas.microsoft.com/office/drawing/2014/main" id="{4D8318F2-ED14-4D17-95FE-2961352DA1C1}"/>
                </a:ext>
              </a:extLst>
            </p:cNvPr>
            <p:cNvSpPr txBox="1"/>
            <p:nvPr/>
          </p:nvSpPr>
          <p:spPr>
            <a:xfrm>
              <a:off x="3022730" y="4552010"/>
              <a:ext cx="1886852" cy="461665"/>
            </a:xfrm>
            <a:prstGeom prst="rect">
              <a:avLst/>
            </a:prstGeom>
            <a:noFill/>
          </p:spPr>
          <p:txBody>
            <a:bodyPr wrap="square" rtlCol="0">
              <a:spAutoFit/>
            </a:bodyPr>
            <a:lstStyle/>
            <a:p>
              <a:r>
                <a:rPr lang="az-Latn-AZ" sz="1200" i="1" dirty="0"/>
                <a:t>KOB klaster şirkətinin </a:t>
              </a:r>
              <a:r>
                <a:rPr lang="az-Latn-AZ" sz="1200" b="1" i="1" u="sng" dirty="0"/>
                <a:t>mənfəəti</a:t>
              </a:r>
              <a:r>
                <a:rPr lang="az-Latn-AZ" sz="1200" i="1" dirty="0"/>
                <a:t> KOB klaster şirkətinin KOB klaster şirkətlərinin reyestrinə daxil edildiyi tarixdən vergidən azaddır</a:t>
              </a:r>
              <a:endParaRPr lang="ru-RU" sz="1200" dirty="0"/>
            </a:p>
          </p:txBody>
        </p:sp>
        <p:sp>
          <p:nvSpPr>
            <p:cNvPr id="47" name="TextBox 46">
              <a:extLst>
                <a:ext uri="{FF2B5EF4-FFF2-40B4-BE49-F238E27FC236}">
                  <a16:creationId xmlns:a16="http://schemas.microsoft.com/office/drawing/2014/main" id="{69D75F56-0D61-4FC3-B11A-5DCBDF1C1549}"/>
                </a:ext>
              </a:extLst>
            </p:cNvPr>
            <p:cNvSpPr txBox="1"/>
            <p:nvPr/>
          </p:nvSpPr>
          <p:spPr>
            <a:xfrm>
              <a:off x="3017859" y="4283314"/>
              <a:ext cx="112989" cy="276999"/>
            </a:xfrm>
            <a:prstGeom prst="rect">
              <a:avLst/>
            </a:prstGeom>
            <a:noFill/>
          </p:spPr>
          <p:txBody>
            <a:bodyPr wrap="square" rtlCol="0">
              <a:spAutoFit/>
            </a:bodyPr>
            <a:lstStyle/>
            <a:p>
              <a:pPr algn="r"/>
              <a:r>
                <a:rPr lang="az-Latn-AZ" altLang="ko-KR" sz="1200" b="1" dirty="0">
                  <a:solidFill>
                    <a:schemeClr val="accent3"/>
                  </a:solidFill>
                  <a:cs typeface="Arial" pitchFamily="34" charset="0"/>
                </a:rPr>
                <a:t>2</a:t>
              </a:r>
              <a:endParaRPr lang="ko-KR" altLang="en-US" sz="1200" b="1" dirty="0">
                <a:solidFill>
                  <a:schemeClr val="accent3"/>
                </a:solidFill>
                <a:cs typeface="Arial" pitchFamily="34" charset="0"/>
              </a:endParaRPr>
            </a:p>
          </p:txBody>
        </p:sp>
      </p:grpSp>
      <p:grpSp>
        <p:nvGrpSpPr>
          <p:cNvPr id="53" name="Group 52">
            <a:extLst>
              <a:ext uri="{FF2B5EF4-FFF2-40B4-BE49-F238E27FC236}">
                <a16:creationId xmlns:a16="http://schemas.microsoft.com/office/drawing/2014/main" id="{C2FE959B-63B3-48F9-834D-D42D9D133B8A}"/>
              </a:ext>
            </a:extLst>
          </p:cNvPr>
          <p:cNvGrpSpPr/>
          <p:nvPr/>
        </p:nvGrpSpPr>
        <p:grpSpPr>
          <a:xfrm>
            <a:off x="195307" y="4049689"/>
            <a:ext cx="5199786" cy="1107996"/>
            <a:chOff x="3017859" y="4283314"/>
            <a:chExt cx="1890849" cy="1107996"/>
          </a:xfrm>
        </p:grpSpPr>
        <p:sp>
          <p:nvSpPr>
            <p:cNvPr id="54" name="TextBox 53">
              <a:extLst>
                <a:ext uri="{FF2B5EF4-FFF2-40B4-BE49-F238E27FC236}">
                  <a16:creationId xmlns:a16="http://schemas.microsoft.com/office/drawing/2014/main" id="{4D8318F2-ED14-4D17-95FE-2961352DA1C1}"/>
                </a:ext>
              </a:extLst>
            </p:cNvPr>
            <p:cNvSpPr txBox="1"/>
            <p:nvPr/>
          </p:nvSpPr>
          <p:spPr>
            <a:xfrm>
              <a:off x="3021856" y="4560313"/>
              <a:ext cx="1886852" cy="830997"/>
            </a:xfrm>
            <a:prstGeom prst="rect">
              <a:avLst/>
            </a:prstGeom>
            <a:noFill/>
          </p:spPr>
          <p:txBody>
            <a:bodyPr wrap="square" rtlCol="0">
              <a:spAutoFit/>
            </a:bodyPr>
            <a:lstStyle/>
            <a:p>
              <a:r>
                <a:rPr lang="az-Latn-AZ" sz="1200" i="1" dirty="0"/>
                <a:t>KOB klasterin iştirakçısı olan fərdi sahibkarın KOB klaster şirkəti ilə bağlanmış müqavilə əsasında təqdim etdiyi mal (iş, xidmət) üzrə əldə etdiyi gəlirin kapital xarakterli xərclərin çəkilməsinə yönəldilən hissəsi gəlir vergisindən azaddır</a:t>
              </a:r>
              <a:r>
                <a:rPr lang="az-Latn-AZ" sz="1200" b="1" baseline="30000" dirty="0"/>
                <a:t> </a:t>
              </a:r>
              <a:endParaRPr lang="ru-RU" sz="1100" dirty="0"/>
            </a:p>
          </p:txBody>
        </p:sp>
        <p:sp>
          <p:nvSpPr>
            <p:cNvPr id="55" name="TextBox 54">
              <a:extLst>
                <a:ext uri="{FF2B5EF4-FFF2-40B4-BE49-F238E27FC236}">
                  <a16:creationId xmlns:a16="http://schemas.microsoft.com/office/drawing/2014/main" id="{69D75F56-0D61-4FC3-B11A-5DCBDF1C1549}"/>
                </a:ext>
              </a:extLst>
            </p:cNvPr>
            <p:cNvSpPr txBox="1"/>
            <p:nvPr/>
          </p:nvSpPr>
          <p:spPr>
            <a:xfrm>
              <a:off x="3017859" y="4283314"/>
              <a:ext cx="112989" cy="276999"/>
            </a:xfrm>
            <a:prstGeom prst="rect">
              <a:avLst/>
            </a:prstGeom>
            <a:noFill/>
          </p:spPr>
          <p:txBody>
            <a:bodyPr wrap="square" rtlCol="0">
              <a:spAutoFit/>
            </a:bodyPr>
            <a:lstStyle/>
            <a:p>
              <a:pPr algn="r"/>
              <a:r>
                <a:rPr lang="az-Latn-AZ" altLang="ko-KR" sz="1200" b="1" dirty="0">
                  <a:solidFill>
                    <a:schemeClr val="accent3"/>
                  </a:solidFill>
                  <a:cs typeface="Arial" pitchFamily="34" charset="0"/>
                </a:rPr>
                <a:t>3</a:t>
              </a:r>
              <a:endParaRPr lang="ko-KR" altLang="en-US" sz="1200" b="1" dirty="0">
                <a:solidFill>
                  <a:schemeClr val="accent3"/>
                </a:solidFill>
                <a:cs typeface="Arial" pitchFamily="34" charset="0"/>
              </a:endParaRPr>
            </a:p>
          </p:txBody>
        </p:sp>
      </p:grpSp>
      <p:grpSp>
        <p:nvGrpSpPr>
          <p:cNvPr id="61" name="Group 60">
            <a:extLst>
              <a:ext uri="{FF2B5EF4-FFF2-40B4-BE49-F238E27FC236}">
                <a16:creationId xmlns:a16="http://schemas.microsoft.com/office/drawing/2014/main" id="{C2FE959B-63B3-48F9-834D-D42D9D133B8A}"/>
              </a:ext>
            </a:extLst>
          </p:cNvPr>
          <p:cNvGrpSpPr/>
          <p:nvPr/>
        </p:nvGrpSpPr>
        <p:grpSpPr>
          <a:xfrm>
            <a:off x="7033908" y="1818639"/>
            <a:ext cx="5219971" cy="1107996"/>
            <a:chOff x="3017859" y="4283314"/>
            <a:chExt cx="1898189" cy="1107996"/>
          </a:xfrm>
        </p:grpSpPr>
        <p:sp>
          <p:nvSpPr>
            <p:cNvPr id="62" name="TextBox 61">
              <a:extLst>
                <a:ext uri="{FF2B5EF4-FFF2-40B4-BE49-F238E27FC236}">
                  <a16:creationId xmlns:a16="http://schemas.microsoft.com/office/drawing/2014/main" id="{4D8318F2-ED14-4D17-95FE-2961352DA1C1}"/>
                </a:ext>
              </a:extLst>
            </p:cNvPr>
            <p:cNvSpPr txBox="1"/>
            <p:nvPr/>
          </p:nvSpPr>
          <p:spPr>
            <a:xfrm>
              <a:off x="3029196" y="4560313"/>
              <a:ext cx="1886852" cy="830997"/>
            </a:xfrm>
            <a:prstGeom prst="rect">
              <a:avLst/>
            </a:prstGeom>
            <a:noFill/>
          </p:spPr>
          <p:txBody>
            <a:bodyPr wrap="square" rtlCol="0">
              <a:spAutoFit/>
            </a:bodyPr>
            <a:lstStyle/>
            <a:p>
              <a:r>
                <a:rPr lang="az-Latn-AZ" sz="1200" i="1" dirty="0"/>
                <a:t>KOB klasterin iştirakçısı olan hüquqi şəxsin KOB klaster şirkəti ilə bağlanmış müqavilə əsasında təqdim etdiyi mal (iş, xidmət) üzrə əldə etdiyi mənfəətin kapital xarakterli xərclərin çəkilməsinə yönəldilən hissəsi vergidən azaddır</a:t>
              </a:r>
              <a:endParaRPr lang="ru-RU" sz="1200" dirty="0"/>
            </a:p>
          </p:txBody>
        </p:sp>
        <p:sp>
          <p:nvSpPr>
            <p:cNvPr id="63" name="TextBox 62">
              <a:extLst>
                <a:ext uri="{FF2B5EF4-FFF2-40B4-BE49-F238E27FC236}">
                  <a16:creationId xmlns:a16="http://schemas.microsoft.com/office/drawing/2014/main" id="{69D75F56-0D61-4FC3-B11A-5DCBDF1C1549}"/>
                </a:ext>
              </a:extLst>
            </p:cNvPr>
            <p:cNvSpPr txBox="1"/>
            <p:nvPr/>
          </p:nvSpPr>
          <p:spPr>
            <a:xfrm>
              <a:off x="3017859" y="4283314"/>
              <a:ext cx="112989" cy="276999"/>
            </a:xfrm>
            <a:prstGeom prst="rect">
              <a:avLst/>
            </a:prstGeom>
            <a:noFill/>
          </p:spPr>
          <p:txBody>
            <a:bodyPr wrap="square" rtlCol="0">
              <a:spAutoFit/>
            </a:bodyPr>
            <a:lstStyle/>
            <a:p>
              <a:pPr algn="r"/>
              <a:r>
                <a:rPr lang="az-Latn-AZ" altLang="ko-KR" sz="1200" b="1" dirty="0">
                  <a:solidFill>
                    <a:schemeClr val="accent3"/>
                  </a:solidFill>
                  <a:cs typeface="Arial" pitchFamily="34" charset="0"/>
                </a:rPr>
                <a:t>4</a:t>
              </a:r>
              <a:endParaRPr lang="ko-KR" altLang="en-US" sz="1200" b="1" dirty="0">
                <a:solidFill>
                  <a:schemeClr val="accent3"/>
                </a:solidFill>
                <a:cs typeface="Arial" pitchFamily="34" charset="0"/>
              </a:endParaRPr>
            </a:p>
          </p:txBody>
        </p:sp>
      </p:grpSp>
      <p:grpSp>
        <p:nvGrpSpPr>
          <p:cNvPr id="69" name="Group 68">
            <a:extLst>
              <a:ext uri="{FF2B5EF4-FFF2-40B4-BE49-F238E27FC236}">
                <a16:creationId xmlns:a16="http://schemas.microsoft.com/office/drawing/2014/main" id="{C2FE959B-63B3-48F9-834D-D42D9D133B8A}"/>
              </a:ext>
            </a:extLst>
          </p:cNvPr>
          <p:cNvGrpSpPr/>
          <p:nvPr/>
        </p:nvGrpSpPr>
        <p:grpSpPr>
          <a:xfrm>
            <a:off x="7033906" y="3101693"/>
            <a:ext cx="5199786" cy="1292662"/>
            <a:chOff x="3017859" y="4283314"/>
            <a:chExt cx="1890849" cy="1292662"/>
          </a:xfrm>
        </p:grpSpPr>
        <p:sp>
          <p:nvSpPr>
            <p:cNvPr id="70" name="TextBox 69">
              <a:extLst>
                <a:ext uri="{FF2B5EF4-FFF2-40B4-BE49-F238E27FC236}">
                  <a16:creationId xmlns:a16="http://schemas.microsoft.com/office/drawing/2014/main" id="{4D8318F2-ED14-4D17-95FE-2961352DA1C1}"/>
                </a:ext>
              </a:extLst>
            </p:cNvPr>
            <p:cNvSpPr txBox="1"/>
            <p:nvPr/>
          </p:nvSpPr>
          <p:spPr>
            <a:xfrm>
              <a:off x="3021856" y="4560313"/>
              <a:ext cx="1886852" cy="1015663"/>
            </a:xfrm>
            <a:prstGeom prst="rect">
              <a:avLst/>
            </a:prstGeom>
            <a:noFill/>
          </p:spPr>
          <p:txBody>
            <a:bodyPr wrap="square" rtlCol="0">
              <a:spAutoFit/>
            </a:bodyPr>
            <a:lstStyle/>
            <a:p>
              <a:r>
                <a:rPr lang="az-Latn-AZ" sz="1200" i="1" dirty="0"/>
                <a:t>KOB klaster şirkəti tərəfindən mikro, kiçik və orta sahibkarlığın inkişafını dəstəkləyən müvafiq icra hakimiyyəti orqanının müəyyən etdiyi orqanın (qurumun) təsdiqedici sənədi əsasında istehsal, yaxud emal məqsədləri üçün texnikanın, texnoloji avadanlıqların və qurğuların idxalı KOB klaster şirkətlərinin reyestrinə daxil edildiyi tarixdən </a:t>
              </a:r>
              <a:r>
                <a:rPr lang="az-Latn-AZ" sz="1200" b="1" i="1" u="sng" dirty="0"/>
                <a:t>ƏDV</a:t>
              </a:r>
              <a:r>
                <a:rPr lang="az-Latn-AZ" sz="1200" i="1" dirty="0"/>
                <a:t>-dən azaddır </a:t>
              </a:r>
            </a:p>
          </p:txBody>
        </p:sp>
        <p:sp>
          <p:nvSpPr>
            <p:cNvPr id="71" name="TextBox 70">
              <a:extLst>
                <a:ext uri="{FF2B5EF4-FFF2-40B4-BE49-F238E27FC236}">
                  <a16:creationId xmlns:a16="http://schemas.microsoft.com/office/drawing/2014/main" id="{69D75F56-0D61-4FC3-B11A-5DCBDF1C1549}"/>
                </a:ext>
              </a:extLst>
            </p:cNvPr>
            <p:cNvSpPr txBox="1"/>
            <p:nvPr/>
          </p:nvSpPr>
          <p:spPr>
            <a:xfrm>
              <a:off x="3017859" y="4283314"/>
              <a:ext cx="112989" cy="276999"/>
            </a:xfrm>
            <a:prstGeom prst="rect">
              <a:avLst/>
            </a:prstGeom>
            <a:noFill/>
          </p:spPr>
          <p:txBody>
            <a:bodyPr wrap="square" rtlCol="0">
              <a:spAutoFit/>
            </a:bodyPr>
            <a:lstStyle/>
            <a:p>
              <a:pPr algn="r"/>
              <a:r>
                <a:rPr lang="az-Latn-AZ" altLang="ko-KR" sz="1200" b="1" dirty="0">
                  <a:solidFill>
                    <a:schemeClr val="accent3"/>
                  </a:solidFill>
                  <a:cs typeface="Arial" pitchFamily="34" charset="0"/>
                </a:rPr>
                <a:t>6</a:t>
              </a:r>
              <a:endParaRPr lang="ko-KR" altLang="en-US" sz="1200" b="1" dirty="0">
                <a:solidFill>
                  <a:schemeClr val="accent3"/>
                </a:solidFill>
                <a:cs typeface="Arial" pitchFamily="34" charset="0"/>
              </a:endParaRPr>
            </a:p>
          </p:txBody>
        </p:sp>
      </p:grpSp>
    </p:spTree>
    <p:extLst>
      <p:ext uri="{BB962C8B-B14F-4D97-AF65-F5344CB8AC3E}">
        <p14:creationId xmlns:p14="http://schemas.microsoft.com/office/powerpoint/2010/main" val="26822710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79314" y="607613"/>
            <a:ext cx="2518543" cy="1728788"/>
          </a:xfrm>
          <a:prstGeom prst="irregularSeal1">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az-Latn-AZ" sz="1600" dirty="0">
                <a:latin typeface="Arial" panose="020B0604020202020204" pitchFamily="34" charset="0"/>
                <a:cs typeface="Arial" panose="020B0604020202020204" pitchFamily="34" charset="0"/>
              </a:rPr>
              <a:t>Ərizəçi</a:t>
            </a:r>
          </a:p>
          <a:p>
            <a:pPr algn="ctr"/>
            <a:r>
              <a:rPr lang="az-Latn-AZ" sz="900" dirty="0">
                <a:latin typeface="Arial" panose="020B0604020202020204" pitchFamily="34" charset="0"/>
                <a:cs typeface="Arial" panose="020B0604020202020204" pitchFamily="34" charset="0"/>
              </a:rPr>
              <a:t>(Kommersiya hüquqi şəxsi)</a:t>
            </a:r>
            <a:endParaRPr lang="ru-RU" sz="900" dirty="0">
              <a:latin typeface="Arial" panose="020B0604020202020204" pitchFamily="34" charset="0"/>
              <a:cs typeface="Arial" panose="020B0604020202020204" pitchFamily="34" charset="0"/>
            </a:endParaRPr>
          </a:p>
        </p:txBody>
      </p:sp>
      <p:sp>
        <p:nvSpPr>
          <p:cNvPr id="6" name="Right Arrow 5"/>
          <p:cNvSpPr/>
          <p:nvPr/>
        </p:nvSpPr>
        <p:spPr>
          <a:xfrm>
            <a:off x="3978519" y="977753"/>
            <a:ext cx="2180492" cy="1690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8" name="Picture 4"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3748" y="424059"/>
            <a:ext cx="1441935" cy="144193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218360" y="231064"/>
            <a:ext cx="1336430" cy="276999"/>
          </a:xfrm>
          <a:prstGeom prst="rect">
            <a:avLst/>
          </a:prstGeom>
          <a:noFill/>
        </p:spPr>
        <p:txBody>
          <a:bodyPr wrap="square" rtlCol="0">
            <a:spAutoFit/>
          </a:bodyPr>
          <a:lstStyle/>
          <a:p>
            <a:pPr algn="ctr"/>
            <a:r>
              <a:rPr lang="az-Latn-AZ" sz="1200" b="1" dirty="0">
                <a:solidFill>
                  <a:srgbClr val="0070C0"/>
                </a:solidFill>
              </a:rPr>
              <a:t>Agentlik</a:t>
            </a:r>
            <a:endParaRPr lang="ru-RU" sz="1200" b="1" dirty="0">
              <a:solidFill>
                <a:srgbClr val="0070C0"/>
              </a:solidFill>
            </a:endParaRPr>
          </a:p>
        </p:txBody>
      </p:sp>
      <p:sp>
        <p:nvSpPr>
          <p:cNvPr id="11" name="Right Arrow 10"/>
          <p:cNvSpPr/>
          <p:nvPr/>
        </p:nvSpPr>
        <p:spPr>
          <a:xfrm>
            <a:off x="7825151" y="1171406"/>
            <a:ext cx="1818367" cy="1594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Curved Up Arrow 9"/>
          <p:cNvSpPr/>
          <p:nvPr/>
        </p:nvSpPr>
        <p:spPr>
          <a:xfrm flipH="1">
            <a:off x="3585148" y="1681023"/>
            <a:ext cx="3200844" cy="259172"/>
          </a:xfrm>
          <a:prstGeom prst="curvedUpArrow">
            <a:avLst>
              <a:gd name="adj1" fmla="val 11101"/>
              <a:gd name="adj2" fmla="val 50000"/>
              <a:gd name="adj3" fmla="val 1973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4" name="TextBox 13"/>
          <p:cNvSpPr txBox="1"/>
          <p:nvPr/>
        </p:nvSpPr>
        <p:spPr>
          <a:xfrm>
            <a:off x="3489124" y="2011151"/>
            <a:ext cx="2606919" cy="276999"/>
          </a:xfrm>
          <a:prstGeom prst="rect">
            <a:avLst/>
          </a:prstGeom>
          <a:noFill/>
        </p:spPr>
        <p:txBody>
          <a:bodyPr wrap="square" rtlCol="0">
            <a:spAutoFit/>
          </a:bodyPr>
          <a:lstStyle/>
          <a:p>
            <a:pPr algn="ctr"/>
            <a:r>
              <a:rPr lang="az-Latn-AZ" sz="1200" b="1" dirty="0"/>
              <a:t>Əsaslandırılmış imtina</a:t>
            </a:r>
            <a:endParaRPr lang="ru-RU" sz="1200" b="1" dirty="0"/>
          </a:p>
        </p:txBody>
      </p:sp>
      <p:sp>
        <p:nvSpPr>
          <p:cNvPr id="15" name="TextBox 14"/>
          <p:cNvSpPr txBox="1"/>
          <p:nvPr/>
        </p:nvSpPr>
        <p:spPr>
          <a:xfrm>
            <a:off x="7386994" y="977751"/>
            <a:ext cx="2606919" cy="261610"/>
          </a:xfrm>
          <a:prstGeom prst="rect">
            <a:avLst/>
          </a:prstGeom>
          <a:noFill/>
        </p:spPr>
        <p:txBody>
          <a:bodyPr wrap="square" rtlCol="0">
            <a:spAutoFit/>
          </a:bodyPr>
          <a:lstStyle/>
          <a:p>
            <a:pPr algn="ctr"/>
            <a:r>
              <a:rPr lang="az-Latn-AZ" sz="1050" b="1" dirty="0"/>
              <a:t>Yaradılma haqqında sənəd</a:t>
            </a:r>
            <a:endParaRPr lang="ru-RU" sz="1050" b="1" dirty="0"/>
          </a:p>
        </p:txBody>
      </p:sp>
      <p:pic>
        <p:nvPicPr>
          <p:cNvPr id="1030" name="Picture 6" descr="Image result for building icon"/>
          <p:cNvPicPr>
            <a:picLocks noChangeAspect="1" noChangeArrowheads="1"/>
          </p:cNvPicPr>
          <p:nvPr/>
        </p:nvPicPr>
        <p:blipFill rotWithShape="1">
          <a:blip r:embed="rId4" cstate="hqprint">
            <a:extLst>
              <a:ext uri="{BEBA8EAE-BF5A-486C-A8C5-ECC9F3942E4B}">
                <a14:imgProps xmlns:a14="http://schemas.microsoft.com/office/drawing/2010/main">
                  <a14:imgLayer r:embed="rId5">
                    <a14:imgEffect>
                      <a14:backgroundRemoval t="9167" b="91481" l="10000" r="96900">
                        <a14:foregroundMark x1="22000" y1="54907" x2="22000" y2="54907"/>
                        <a14:foregroundMark x1="11500" y1="62222" x2="11500" y2="62222"/>
                        <a14:foregroundMark x1="53900" y1="85741" x2="53900" y2="85741"/>
                        <a14:foregroundMark x1="85900" y1="69630" x2="85900" y2="69630"/>
                        <a14:foregroundMark x1="85500" y1="70648" x2="55600" y2="85370"/>
                        <a14:foregroundMark x1="54100" y1="85370" x2="11500" y2="62037"/>
                        <a14:foregroundMark x1="11500" y1="62037" x2="50000" y2="64074"/>
                        <a14:foregroundMark x1="61000" y1="81389" x2="19700" y2="59074"/>
                        <a14:foregroundMark x1="48700" y1="71019" x2="48300" y2="59444"/>
                      </a14:backgroundRemoval>
                    </a14:imgEffect>
                  </a14:imgLayer>
                </a14:imgProps>
              </a:ext>
              <a:ext uri="{28A0092B-C50C-407E-A947-70E740481C1C}">
                <a14:useLocalDpi xmlns:a14="http://schemas.microsoft.com/office/drawing/2010/main" val="0"/>
              </a:ext>
            </a:extLst>
          </a:blip>
          <a:srcRect b="8240"/>
          <a:stretch/>
        </p:blipFill>
        <p:spPr bwMode="auto">
          <a:xfrm>
            <a:off x="9731532" y="310940"/>
            <a:ext cx="1906626" cy="1889497"/>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8131400" y="155945"/>
            <a:ext cx="1336430" cy="430887"/>
          </a:xfrm>
          <a:prstGeom prst="rect">
            <a:avLst/>
          </a:prstGeom>
          <a:noFill/>
        </p:spPr>
        <p:txBody>
          <a:bodyPr wrap="square" rtlCol="0">
            <a:spAutoFit/>
          </a:bodyPr>
          <a:lstStyle/>
          <a:p>
            <a:pPr algn="ctr"/>
            <a:r>
              <a:rPr lang="az-Latn-AZ" sz="1100" b="1" dirty="0"/>
              <a:t>30 gün müddətində</a:t>
            </a:r>
          </a:p>
        </p:txBody>
      </p:sp>
      <p:sp>
        <p:nvSpPr>
          <p:cNvPr id="21" name="Curved Up Arrow 20"/>
          <p:cNvSpPr/>
          <p:nvPr/>
        </p:nvSpPr>
        <p:spPr>
          <a:xfrm flipH="1">
            <a:off x="7394576" y="1789308"/>
            <a:ext cx="2770357" cy="260756"/>
          </a:xfrm>
          <a:prstGeom prst="curvedUpArrow">
            <a:avLst>
              <a:gd name="adj1" fmla="val 11101"/>
              <a:gd name="adj2" fmla="val 50000"/>
              <a:gd name="adj3" fmla="val 1973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2" name="TextBox 21"/>
          <p:cNvSpPr txBox="1"/>
          <p:nvPr/>
        </p:nvSpPr>
        <p:spPr>
          <a:xfrm>
            <a:off x="7430874" y="1996390"/>
            <a:ext cx="2606919" cy="276999"/>
          </a:xfrm>
          <a:prstGeom prst="rect">
            <a:avLst/>
          </a:prstGeom>
          <a:noFill/>
        </p:spPr>
        <p:txBody>
          <a:bodyPr wrap="square" rtlCol="0">
            <a:spAutoFit/>
          </a:bodyPr>
          <a:lstStyle/>
          <a:p>
            <a:pPr algn="ctr"/>
            <a:r>
              <a:rPr lang="az-Latn-AZ" sz="1200" b="1" dirty="0"/>
              <a:t>Əsaslandırılmış imtina</a:t>
            </a:r>
            <a:endParaRPr lang="ru-RU" sz="1200" b="1" dirty="0"/>
          </a:p>
        </p:txBody>
      </p:sp>
      <p:sp>
        <p:nvSpPr>
          <p:cNvPr id="23" name="TextBox 22"/>
          <p:cNvSpPr txBox="1"/>
          <p:nvPr/>
        </p:nvSpPr>
        <p:spPr>
          <a:xfrm>
            <a:off x="10354432" y="68458"/>
            <a:ext cx="1946707" cy="461665"/>
          </a:xfrm>
          <a:prstGeom prst="rect">
            <a:avLst/>
          </a:prstGeom>
          <a:noFill/>
        </p:spPr>
        <p:txBody>
          <a:bodyPr wrap="square" rtlCol="0">
            <a:spAutoFit/>
          </a:bodyPr>
          <a:lstStyle/>
          <a:p>
            <a:pPr algn="ctr"/>
            <a:r>
              <a:rPr lang="az-Latn-AZ" sz="1200" b="1" dirty="0">
                <a:solidFill>
                  <a:schemeClr val="accent6">
                    <a:lumMod val="50000"/>
                  </a:schemeClr>
                </a:solidFill>
              </a:rPr>
              <a:t>İqtisadiyyat Nazirliyi Dövlət Vergi Xidməti</a:t>
            </a:r>
            <a:endParaRPr lang="ru-RU" sz="1200" b="1" dirty="0">
              <a:solidFill>
                <a:schemeClr val="accent6">
                  <a:lumMod val="50000"/>
                </a:schemeClr>
              </a:solidFill>
            </a:endParaRPr>
          </a:p>
        </p:txBody>
      </p:sp>
      <p:sp>
        <p:nvSpPr>
          <p:cNvPr id="24" name="Right Arrow 23"/>
          <p:cNvSpPr/>
          <p:nvPr/>
        </p:nvSpPr>
        <p:spPr>
          <a:xfrm rot="5400000">
            <a:off x="9847097" y="3347907"/>
            <a:ext cx="2133244" cy="1165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TextBox 24"/>
          <p:cNvSpPr txBox="1"/>
          <p:nvPr/>
        </p:nvSpPr>
        <p:spPr>
          <a:xfrm>
            <a:off x="10989587" y="3061663"/>
            <a:ext cx="1197902" cy="461665"/>
          </a:xfrm>
          <a:prstGeom prst="rect">
            <a:avLst/>
          </a:prstGeom>
          <a:noFill/>
        </p:spPr>
        <p:txBody>
          <a:bodyPr wrap="square" rtlCol="0">
            <a:spAutoFit/>
          </a:bodyPr>
          <a:lstStyle/>
          <a:p>
            <a:r>
              <a:rPr lang="az-Latn-AZ" sz="1200" b="1" dirty="0"/>
              <a:t>Qeydiyyata </a:t>
            </a:r>
          </a:p>
          <a:p>
            <a:r>
              <a:rPr lang="az-Latn-AZ" sz="1200" b="1" dirty="0"/>
              <a:t>alınır</a:t>
            </a:r>
            <a:endParaRPr lang="ru-RU" sz="1200" b="1" dirty="0"/>
          </a:p>
        </p:txBody>
      </p:sp>
      <p:pic>
        <p:nvPicPr>
          <p:cNvPr id="1032" name="Picture 8" descr="Image result for online register icon"/>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10497680" y="4578825"/>
            <a:ext cx="983819" cy="983819"/>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10432923" y="5612548"/>
            <a:ext cx="1197902" cy="430887"/>
          </a:xfrm>
          <a:prstGeom prst="rect">
            <a:avLst/>
          </a:prstGeom>
          <a:noFill/>
        </p:spPr>
        <p:txBody>
          <a:bodyPr wrap="square" rtlCol="0">
            <a:spAutoFit/>
          </a:bodyPr>
          <a:lstStyle/>
          <a:p>
            <a:pPr algn="ctr"/>
            <a:r>
              <a:rPr lang="az-Latn-AZ" sz="1100" dirty="0">
                <a:solidFill>
                  <a:srgbClr val="0070C0"/>
                </a:solidFill>
                <a:latin typeface="Arial" panose="020B0604020202020204" pitchFamily="34" charset="0"/>
                <a:cs typeface="Arial" panose="020B0604020202020204" pitchFamily="34" charset="0"/>
              </a:rPr>
              <a:t>KOB Klaster reyestri</a:t>
            </a:r>
            <a:endParaRPr lang="ru-RU" sz="900" b="1" dirty="0">
              <a:solidFill>
                <a:srgbClr val="0070C0"/>
              </a:solidFill>
              <a:latin typeface="Arial" panose="020B0604020202020204" pitchFamily="34" charset="0"/>
              <a:cs typeface="Arial" panose="020B0604020202020204" pitchFamily="34" charset="0"/>
            </a:endParaRPr>
          </a:p>
        </p:txBody>
      </p:sp>
      <p:pic>
        <p:nvPicPr>
          <p:cNvPr id="28" name="Picture 4"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2951" y="4715493"/>
            <a:ext cx="1441935" cy="1441936"/>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7605701" y="4472802"/>
            <a:ext cx="1336430" cy="276999"/>
          </a:xfrm>
          <a:prstGeom prst="rect">
            <a:avLst/>
          </a:prstGeom>
          <a:noFill/>
        </p:spPr>
        <p:txBody>
          <a:bodyPr wrap="square" rtlCol="0">
            <a:spAutoFit/>
          </a:bodyPr>
          <a:lstStyle/>
          <a:p>
            <a:pPr algn="ctr"/>
            <a:r>
              <a:rPr lang="az-Latn-AZ" sz="1200" b="1" dirty="0">
                <a:solidFill>
                  <a:srgbClr val="0070C0"/>
                </a:solidFill>
              </a:rPr>
              <a:t>Agentlik</a:t>
            </a:r>
            <a:endParaRPr lang="ru-RU" sz="1200" b="1" dirty="0">
              <a:solidFill>
                <a:srgbClr val="0070C0"/>
              </a:solidFill>
            </a:endParaRPr>
          </a:p>
        </p:txBody>
      </p:sp>
      <p:sp>
        <p:nvSpPr>
          <p:cNvPr id="13" name="Left-Right Arrow 12"/>
          <p:cNvSpPr/>
          <p:nvPr/>
        </p:nvSpPr>
        <p:spPr>
          <a:xfrm>
            <a:off x="8987439" y="5205556"/>
            <a:ext cx="1445484" cy="16537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TextBox 30"/>
          <p:cNvSpPr txBox="1"/>
          <p:nvPr/>
        </p:nvSpPr>
        <p:spPr>
          <a:xfrm>
            <a:off x="4610317" y="4362770"/>
            <a:ext cx="1490811" cy="1685568"/>
          </a:xfrm>
          <a:prstGeom prst="irregularSeal1">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az-Latn-AZ" sz="1100" dirty="0">
                <a:latin typeface="Arial" panose="020B0604020202020204" pitchFamily="34" charset="0"/>
                <a:cs typeface="Arial" panose="020B0604020202020204" pitchFamily="34" charset="0"/>
              </a:rPr>
              <a:t>KOB KLASTER</a:t>
            </a:r>
          </a:p>
          <a:p>
            <a:pPr algn="ctr"/>
            <a:r>
              <a:rPr lang="az-Latn-AZ" sz="1100" dirty="0">
                <a:latin typeface="Arial" panose="020B0604020202020204" pitchFamily="34" charset="0"/>
                <a:cs typeface="Arial" panose="020B0604020202020204" pitchFamily="34" charset="0"/>
              </a:rPr>
              <a:t>ŞİRKƏTİ</a:t>
            </a:r>
            <a:endParaRPr lang="ru-RU" sz="1100" dirty="0">
              <a:latin typeface="Arial" panose="020B0604020202020204" pitchFamily="34" charset="0"/>
              <a:cs typeface="Arial" panose="020B0604020202020204" pitchFamily="34" charset="0"/>
            </a:endParaRPr>
          </a:p>
        </p:txBody>
      </p:sp>
      <p:sp>
        <p:nvSpPr>
          <p:cNvPr id="32" name="Right Arrow 31"/>
          <p:cNvSpPr/>
          <p:nvPr/>
        </p:nvSpPr>
        <p:spPr>
          <a:xfrm rot="10800000">
            <a:off x="6135188" y="4977007"/>
            <a:ext cx="1428753" cy="1874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TextBox 33"/>
          <p:cNvSpPr txBox="1"/>
          <p:nvPr/>
        </p:nvSpPr>
        <p:spPr>
          <a:xfrm>
            <a:off x="6209585" y="4624543"/>
            <a:ext cx="1285879" cy="400110"/>
          </a:xfrm>
          <a:prstGeom prst="rect">
            <a:avLst/>
          </a:prstGeom>
          <a:noFill/>
        </p:spPr>
        <p:txBody>
          <a:bodyPr wrap="square" rtlCol="0">
            <a:spAutoFit/>
          </a:bodyPr>
          <a:lstStyle/>
          <a:p>
            <a:pPr algn="ctr"/>
            <a:r>
              <a:rPr lang="az-Latn-AZ" sz="1000" b="1" dirty="0"/>
              <a:t>Şəhadətnamə verilir (2 gün)</a:t>
            </a:r>
            <a:endParaRPr lang="ru-RU" sz="1000" b="1" dirty="0"/>
          </a:p>
        </p:txBody>
      </p:sp>
      <p:sp>
        <p:nvSpPr>
          <p:cNvPr id="35" name="Left-Right Arrow 34"/>
          <p:cNvSpPr/>
          <p:nvPr/>
        </p:nvSpPr>
        <p:spPr>
          <a:xfrm rot="10800000">
            <a:off x="3621025" y="4958286"/>
            <a:ext cx="905439" cy="17641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Arc 35"/>
          <p:cNvSpPr/>
          <p:nvPr/>
        </p:nvSpPr>
        <p:spPr>
          <a:xfrm rot="18647972">
            <a:off x="3665046" y="4665288"/>
            <a:ext cx="2576144" cy="1245909"/>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7" name="TextBox 36"/>
          <p:cNvSpPr txBox="1"/>
          <p:nvPr/>
        </p:nvSpPr>
        <p:spPr>
          <a:xfrm rot="19160058">
            <a:off x="4098814" y="4257037"/>
            <a:ext cx="1336430" cy="261610"/>
          </a:xfrm>
          <a:prstGeom prst="rect">
            <a:avLst/>
          </a:prstGeom>
          <a:noFill/>
        </p:spPr>
        <p:txBody>
          <a:bodyPr wrap="square" rtlCol="0">
            <a:spAutoFit/>
          </a:bodyPr>
          <a:lstStyle/>
          <a:p>
            <a:pPr algn="ctr"/>
            <a:r>
              <a:rPr lang="az-Latn-AZ" sz="1100" b="1" dirty="0"/>
              <a:t>30 gün</a:t>
            </a:r>
            <a:endParaRPr lang="ru-RU" sz="1100" b="1" dirty="0"/>
          </a:p>
        </p:txBody>
      </p:sp>
      <p:sp>
        <p:nvSpPr>
          <p:cNvPr id="38" name="TextBox 37"/>
          <p:cNvSpPr txBox="1"/>
          <p:nvPr/>
        </p:nvSpPr>
        <p:spPr>
          <a:xfrm>
            <a:off x="2165247" y="4735685"/>
            <a:ext cx="1419903" cy="1192203"/>
          </a:xfrm>
          <a:prstGeom prst="star10">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az-Latn-AZ" sz="1100" dirty="0">
                <a:latin typeface="Arial" panose="020B0604020202020204" pitchFamily="34" charset="0"/>
                <a:cs typeface="Arial" panose="020B0604020202020204" pitchFamily="34" charset="0"/>
              </a:rPr>
              <a:t>KOB KLASTER</a:t>
            </a:r>
          </a:p>
          <a:p>
            <a:pPr algn="ctr"/>
            <a:r>
              <a:rPr lang="az-Latn-AZ" sz="1100" dirty="0">
                <a:latin typeface="Arial" panose="020B0604020202020204" pitchFamily="34" charset="0"/>
                <a:cs typeface="Arial" panose="020B0604020202020204" pitchFamily="34" charset="0"/>
              </a:rPr>
              <a:t>İştirakçısı</a:t>
            </a:r>
          </a:p>
        </p:txBody>
      </p:sp>
      <p:sp>
        <p:nvSpPr>
          <p:cNvPr id="39" name="TextBox 38"/>
          <p:cNvSpPr txBox="1"/>
          <p:nvPr/>
        </p:nvSpPr>
        <p:spPr>
          <a:xfrm>
            <a:off x="3489124" y="5109319"/>
            <a:ext cx="1285879" cy="461665"/>
          </a:xfrm>
          <a:prstGeom prst="rect">
            <a:avLst/>
          </a:prstGeom>
          <a:noFill/>
        </p:spPr>
        <p:txBody>
          <a:bodyPr wrap="square" rtlCol="0">
            <a:spAutoFit/>
          </a:bodyPr>
          <a:lstStyle/>
          <a:p>
            <a:pPr algn="ctr"/>
            <a:r>
              <a:rPr lang="az-Latn-AZ" sz="1200" b="1" dirty="0"/>
              <a:t>Müqavilə bağlanılır</a:t>
            </a:r>
            <a:endParaRPr lang="ru-RU" sz="1200" b="1" dirty="0"/>
          </a:p>
        </p:txBody>
      </p:sp>
      <p:pic>
        <p:nvPicPr>
          <p:cNvPr id="40" name="Picture 10" descr="Image result for certificate ic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03821" y="4138707"/>
            <a:ext cx="391068" cy="543031"/>
          </a:xfrm>
          <a:prstGeom prst="rect">
            <a:avLst/>
          </a:prstGeom>
          <a:noFill/>
          <a:extLst>
            <a:ext uri="{909E8E84-426E-40DD-AFC4-6F175D3DCCD1}">
              <a14:hiddenFill xmlns:a14="http://schemas.microsoft.com/office/drawing/2010/main">
                <a:solidFill>
                  <a:srgbClr val="FFFFFF"/>
                </a:solidFill>
              </a14:hiddenFill>
            </a:ext>
          </a:extLst>
        </p:spPr>
      </p:pic>
      <p:sp>
        <p:nvSpPr>
          <p:cNvPr id="41" name="Right Arrow 40"/>
          <p:cNvSpPr/>
          <p:nvPr/>
        </p:nvSpPr>
        <p:spPr>
          <a:xfrm>
            <a:off x="6184981" y="5321756"/>
            <a:ext cx="1428753" cy="1874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TextBox 42"/>
          <p:cNvSpPr txBox="1"/>
          <p:nvPr/>
        </p:nvSpPr>
        <p:spPr>
          <a:xfrm>
            <a:off x="6031372" y="5452818"/>
            <a:ext cx="1699063" cy="415498"/>
          </a:xfrm>
          <a:prstGeom prst="rect">
            <a:avLst/>
          </a:prstGeom>
          <a:noFill/>
        </p:spPr>
        <p:txBody>
          <a:bodyPr wrap="square" rtlCol="0">
            <a:spAutoFit/>
          </a:bodyPr>
          <a:lstStyle/>
          <a:p>
            <a:pPr algn="ctr"/>
            <a:r>
              <a:rPr lang="az-Latn-AZ" sz="1050" b="1" dirty="0">
                <a:latin typeface="Times New Roman" panose="02020603050405020304" pitchFamily="18" charset="0"/>
                <a:cs typeface="Times New Roman" panose="02020603050405020304" pitchFamily="18" charset="0"/>
              </a:rPr>
              <a:t>İştirakçı şəhadətnaməsi üçün müraciət edir</a:t>
            </a:r>
            <a:endParaRPr lang="ru-RU" sz="1050" b="1" dirty="0">
              <a:latin typeface="Times New Roman" panose="02020603050405020304" pitchFamily="18" charset="0"/>
              <a:cs typeface="Times New Roman" panose="02020603050405020304" pitchFamily="18" charset="0"/>
            </a:endParaRPr>
          </a:p>
        </p:txBody>
      </p:sp>
      <p:sp>
        <p:nvSpPr>
          <p:cNvPr id="44" name="Curved Up Arrow 43"/>
          <p:cNvSpPr/>
          <p:nvPr/>
        </p:nvSpPr>
        <p:spPr>
          <a:xfrm flipH="1">
            <a:off x="3125972" y="5912718"/>
            <a:ext cx="4477481" cy="371917"/>
          </a:xfrm>
          <a:prstGeom prst="curvedUpArrow">
            <a:avLst>
              <a:gd name="adj1" fmla="val 11101"/>
              <a:gd name="adj2" fmla="val 50000"/>
              <a:gd name="adj3" fmla="val 197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5" name="TextBox 44"/>
          <p:cNvSpPr txBox="1"/>
          <p:nvPr/>
        </p:nvSpPr>
        <p:spPr>
          <a:xfrm>
            <a:off x="4458415" y="6318055"/>
            <a:ext cx="2048319" cy="461665"/>
          </a:xfrm>
          <a:prstGeom prst="rect">
            <a:avLst/>
          </a:prstGeom>
          <a:noFill/>
        </p:spPr>
        <p:txBody>
          <a:bodyPr wrap="square" rtlCol="0">
            <a:spAutoFit/>
          </a:bodyPr>
          <a:lstStyle/>
          <a:p>
            <a:pPr algn="ctr"/>
            <a:r>
              <a:rPr lang="az-Latn-AZ" sz="1200" b="1" dirty="0"/>
              <a:t>İştirakçı şəhadətnaməsi verilir</a:t>
            </a:r>
            <a:endParaRPr lang="ru-RU" sz="1200" b="1" dirty="0"/>
          </a:p>
        </p:txBody>
      </p:sp>
      <p:pic>
        <p:nvPicPr>
          <p:cNvPr id="46" name="Picture 10" descr="Image result for certificate ic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40834" y="6281089"/>
            <a:ext cx="391068" cy="543031"/>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rot="16200000">
            <a:off x="-2974687" y="3167391"/>
            <a:ext cx="6858001" cy="52322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3649 h 13649"/>
              <a:gd name="connsiteX1" fmla="*/ 200 w 10000"/>
              <a:gd name="connsiteY1" fmla="*/ 0 h 13649"/>
              <a:gd name="connsiteX2" fmla="*/ 10000 w 10000"/>
              <a:gd name="connsiteY2" fmla="*/ 3649 h 13649"/>
              <a:gd name="connsiteX3" fmla="*/ 8000 w 10000"/>
              <a:gd name="connsiteY3" fmla="*/ 13649 h 13649"/>
              <a:gd name="connsiteX4" fmla="*/ 0 w 10000"/>
              <a:gd name="connsiteY4" fmla="*/ 13649 h 13649"/>
              <a:gd name="connsiteX0" fmla="*/ 0 w 8000"/>
              <a:gd name="connsiteY0" fmla="*/ 13649 h 13649"/>
              <a:gd name="connsiteX1" fmla="*/ 200 w 8000"/>
              <a:gd name="connsiteY1" fmla="*/ 0 h 13649"/>
              <a:gd name="connsiteX2" fmla="*/ 7963 w 8000"/>
              <a:gd name="connsiteY2" fmla="*/ 1825 h 13649"/>
              <a:gd name="connsiteX3" fmla="*/ 8000 w 8000"/>
              <a:gd name="connsiteY3" fmla="*/ 13649 h 13649"/>
              <a:gd name="connsiteX4" fmla="*/ 0 w 8000"/>
              <a:gd name="connsiteY4" fmla="*/ 13649 h 13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0" h="13649">
                <a:moveTo>
                  <a:pt x="0" y="13649"/>
                </a:moveTo>
                <a:cubicBezTo>
                  <a:pt x="67" y="9099"/>
                  <a:pt x="133" y="4550"/>
                  <a:pt x="200" y="0"/>
                </a:cubicBezTo>
                <a:lnTo>
                  <a:pt x="7963" y="1825"/>
                </a:lnTo>
                <a:cubicBezTo>
                  <a:pt x="7975" y="5766"/>
                  <a:pt x="7988" y="9708"/>
                  <a:pt x="8000" y="13649"/>
                </a:cubicBezTo>
                <a:lnTo>
                  <a:pt x="0" y="13649"/>
                </a:lnTo>
                <a:close/>
              </a:path>
            </a:pathLst>
          </a:cu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800" b="1" dirty="0">
                <a:latin typeface="Arial Black" panose="020B0A04020102020204" pitchFamily="34" charset="0"/>
              </a:rPr>
              <a:t> KOB </a:t>
            </a:r>
            <a:r>
              <a:rPr lang="en-US" sz="2800" b="1" dirty="0" err="1">
                <a:latin typeface="Arial Black" panose="020B0A04020102020204" pitchFamily="34" charset="0"/>
              </a:rPr>
              <a:t>Klaster</a:t>
            </a:r>
            <a:endParaRPr lang="ru-RU" sz="2800" b="1" dirty="0">
              <a:latin typeface="Arial Black" panose="020B0A04020102020204" pitchFamily="34" charset="0"/>
            </a:endParaRPr>
          </a:p>
        </p:txBody>
      </p:sp>
      <p:sp>
        <p:nvSpPr>
          <p:cNvPr id="47" name="Right Arrow 46"/>
          <p:cNvSpPr/>
          <p:nvPr/>
        </p:nvSpPr>
        <p:spPr>
          <a:xfrm flipH="1">
            <a:off x="7752559" y="1375646"/>
            <a:ext cx="1890959" cy="1598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TextBox 47"/>
          <p:cNvSpPr txBox="1"/>
          <p:nvPr/>
        </p:nvSpPr>
        <p:spPr>
          <a:xfrm>
            <a:off x="7394578" y="1466543"/>
            <a:ext cx="2606919" cy="261610"/>
          </a:xfrm>
          <a:prstGeom prst="rect">
            <a:avLst/>
          </a:prstGeom>
          <a:noFill/>
        </p:spPr>
        <p:txBody>
          <a:bodyPr wrap="square" rtlCol="0">
            <a:spAutoFit/>
          </a:bodyPr>
          <a:lstStyle/>
          <a:p>
            <a:pPr algn="ctr"/>
            <a:r>
              <a:rPr lang="az-Latn-AZ" sz="1050" b="1" dirty="0"/>
              <a:t>Yaradılma haqqında razılıq</a:t>
            </a:r>
            <a:endParaRPr lang="ru-RU" sz="1050" b="1" dirty="0"/>
          </a:p>
        </p:txBody>
      </p:sp>
      <p:sp>
        <p:nvSpPr>
          <p:cNvPr id="49" name="Right Arrow 48"/>
          <p:cNvSpPr/>
          <p:nvPr/>
        </p:nvSpPr>
        <p:spPr>
          <a:xfrm flipH="1">
            <a:off x="3934151" y="1206978"/>
            <a:ext cx="2229698" cy="1654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 name="TextBox 49"/>
          <p:cNvSpPr txBox="1"/>
          <p:nvPr/>
        </p:nvSpPr>
        <p:spPr>
          <a:xfrm>
            <a:off x="4164586" y="612929"/>
            <a:ext cx="1743221" cy="415498"/>
          </a:xfrm>
          <a:prstGeom prst="rect">
            <a:avLst/>
          </a:prstGeom>
          <a:noFill/>
        </p:spPr>
        <p:txBody>
          <a:bodyPr wrap="square" rtlCol="0">
            <a:spAutoFit/>
          </a:bodyPr>
          <a:lstStyle/>
          <a:p>
            <a:pPr algn="ctr"/>
            <a:r>
              <a:rPr lang="az-Latn-AZ" sz="1050" b="1" dirty="0">
                <a:latin typeface="Arial" panose="020B0604020202020204" pitchFamily="34" charset="0"/>
                <a:cs typeface="Arial" panose="020B0604020202020204" pitchFamily="34" charset="0"/>
              </a:rPr>
              <a:t>Ərizə və ona əlavə edilmiş sənədlər</a:t>
            </a:r>
          </a:p>
        </p:txBody>
      </p:sp>
      <p:sp>
        <p:nvSpPr>
          <p:cNvPr id="51" name="TextBox 50"/>
          <p:cNvSpPr txBox="1"/>
          <p:nvPr/>
        </p:nvSpPr>
        <p:spPr>
          <a:xfrm>
            <a:off x="3726141" y="1305646"/>
            <a:ext cx="2606919" cy="253916"/>
          </a:xfrm>
          <a:prstGeom prst="rect">
            <a:avLst/>
          </a:prstGeom>
          <a:noFill/>
        </p:spPr>
        <p:txBody>
          <a:bodyPr wrap="square" rtlCol="0">
            <a:spAutoFit/>
          </a:bodyPr>
          <a:lstStyle/>
          <a:p>
            <a:pPr algn="ctr"/>
            <a:r>
              <a:rPr lang="az-Latn-AZ" sz="1050" b="1" dirty="0"/>
              <a:t>Yaradılma haqqında qərarı</a:t>
            </a:r>
          </a:p>
        </p:txBody>
      </p:sp>
      <p:sp>
        <p:nvSpPr>
          <p:cNvPr id="52" name="Curved Up Arrow 51"/>
          <p:cNvSpPr/>
          <p:nvPr/>
        </p:nvSpPr>
        <p:spPr>
          <a:xfrm>
            <a:off x="2629243" y="2223735"/>
            <a:ext cx="8049877" cy="672124"/>
          </a:xfrm>
          <a:prstGeom prst="curvedUpArrow">
            <a:avLst>
              <a:gd name="adj1" fmla="val 11101"/>
              <a:gd name="adj2" fmla="val 50000"/>
              <a:gd name="adj3" fmla="val 197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 name="Rectangle 1"/>
          <p:cNvSpPr/>
          <p:nvPr/>
        </p:nvSpPr>
        <p:spPr>
          <a:xfrm>
            <a:off x="5049002" y="2846209"/>
            <a:ext cx="3366627" cy="276999"/>
          </a:xfrm>
          <a:prstGeom prst="rect">
            <a:avLst/>
          </a:prstGeom>
          <a:noFill/>
        </p:spPr>
        <p:txBody>
          <a:bodyPr wrap="square" rtlCol="0">
            <a:spAutoFit/>
          </a:bodyPr>
          <a:lstStyle/>
          <a:p>
            <a:pPr algn="ctr"/>
            <a:r>
              <a:rPr lang="en-US" sz="1200" b="1" dirty="0" err="1"/>
              <a:t>dövlət</a:t>
            </a:r>
            <a:r>
              <a:rPr lang="en-US" sz="1200" b="1" dirty="0"/>
              <a:t> </a:t>
            </a:r>
            <a:r>
              <a:rPr lang="en-US" sz="1200" b="1" dirty="0" err="1"/>
              <a:t>qeydiyyatına</a:t>
            </a:r>
            <a:r>
              <a:rPr lang="en-US" sz="1200" b="1" dirty="0"/>
              <a:t> </a:t>
            </a:r>
            <a:r>
              <a:rPr lang="en-US" sz="1200" b="1" dirty="0" err="1"/>
              <a:t>alınması</a:t>
            </a:r>
            <a:r>
              <a:rPr lang="en-US" sz="1200" b="1" dirty="0"/>
              <a:t> </a:t>
            </a:r>
            <a:r>
              <a:rPr lang="en-US" sz="1200" b="1" dirty="0" err="1"/>
              <a:t>üçün</a:t>
            </a:r>
            <a:r>
              <a:rPr lang="az-Latn-AZ" sz="1200" b="1" dirty="0"/>
              <a:t> müraciət</a:t>
            </a:r>
            <a:endParaRPr lang="en-US" sz="1200" b="1" dirty="0"/>
          </a:p>
        </p:txBody>
      </p:sp>
      <p:sp>
        <p:nvSpPr>
          <p:cNvPr id="53" name="TextBox 52"/>
          <p:cNvSpPr txBox="1"/>
          <p:nvPr/>
        </p:nvSpPr>
        <p:spPr>
          <a:xfrm>
            <a:off x="4633511" y="6035681"/>
            <a:ext cx="1336430" cy="261610"/>
          </a:xfrm>
          <a:prstGeom prst="rect">
            <a:avLst/>
          </a:prstGeom>
          <a:noFill/>
        </p:spPr>
        <p:txBody>
          <a:bodyPr wrap="square" rtlCol="0">
            <a:spAutoFit/>
          </a:bodyPr>
          <a:lstStyle/>
          <a:p>
            <a:pPr algn="ctr"/>
            <a:r>
              <a:rPr lang="az-Latn-AZ" sz="1100" b="1" dirty="0"/>
              <a:t>5 gün</a:t>
            </a:r>
            <a:endParaRPr lang="ru-RU" sz="1100" b="1" dirty="0"/>
          </a:p>
        </p:txBody>
      </p:sp>
    </p:spTree>
    <p:extLst>
      <p:ext uri="{BB962C8B-B14F-4D97-AF65-F5344CB8AC3E}">
        <p14:creationId xmlns:p14="http://schemas.microsoft.com/office/powerpoint/2010/main" val="9559996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447655" y="490051"/>
            <a:ext cx="8792032" cy="724247"/>
          </a:xfrm>
        </p:spPr>
        <p:txBody>
          <a:bodyPr/>
          <a:lstStyle/>
          <a:p>
            <a:pPr marL="285750" indent="-285750" algn="l">
              <a:lnSpc>
                <a:spcPct val="100000"/>
              </a:lnSpc>
              <a:buFont typeface="Wingdings" panose="05000000000000000000" pitchFamily="2" charset="2"/>
              <a:buChar char="ü"/>
            </a:pPr>
            <a:r>
              <a:rPr lang="az-Latn-AZ" sz="2000" b="1" dirty="0">
                <a:solidFill>
                  <a:schemeClr val="accent2">
                    <a:lumMod val="75000"/>
                  </a:schemeClr>
                </a:solidFill>
                <a:latin typeface="Arial" panose="020B0604020202020204" pitchFamily="34" charset="0"/>
              </a:rPr>
              <a:t>Ərizə </a:t>
            </a:r>
          </a:p>
          <a:p>
            <a:pPr marL="285750" indent="-285750" algn="l">
              <a:lnSpc>
                <a:spcPct val="100000"/>
              </a:lnSpc>
              <a:buFont typeface="Wingdings" panose="05000000000000000000" pitchFamily="2" charset="2"/>
              <a:buChar char="ü"/>
            </a:pPr>
            <a:r>
              <a:rPr lang="az-Latn-AZ" sz="2000" b="1" dirty="0">
                <a:solidFill>
                  <a:schemeClr val="accent2">
                    <a:lumMod val="75000"/>
                  </a:schemeClr>
                </a:solidFill>
                <a:latin typeface="Arial" panose="020B0604020202020204" pitchFamily="34" charset="0"/>
              </a:rPr>
              <a:t>Ərizəyə əlavə edilmiş sənədlər</a:t>
            </a:r>
          </a:p>
        </p:txBody>
      </p:sp>
      <p:grpSp>
        <p:nvGrpSpPr>
          <p:cNvPr id="3" name="Group 2">
            <a:extLst>
              <a:ext uri="{FF2B5EF4-FFF2-40B4-BE49-F238E27FC236}">
                <a16:creationId xmlns:a16="http://schemas.microsoft.com/office/drawing/2014/main" id="{1173F001-3C79-4CA5-B134-5A8F0E7BAAA7}"/>
              </a:ext>
            </a:extLst>
          </p:cNvPr>
          <p:cNvGrpSpPr/>
          <p:nvPr/>
        </p:nvGrpSpPr>
        <p:grpSpPr>
          <a:xfrm rot="16200000">
            <a:off x="2820527" y="-1846226"/>
            <a:ext cx="6595468" cy="10304980"/>
            <a:chOff x="2684326" y="1335958"/>
            <a:chExt cx="6131677" cy="7857277"/>
          </a:xfrm>
          <a:solidFill>
            <a:schemeClr val="bg1">
              <a:lumMod val="75000"/>
            </a:schemeClr>
          </a:solidFill>
        </p:grpSpPr>
        <p:sp>
          <p:nvSpPr>
            <p:cNvPr id="4" name="Rectangle 3">
              <a:extLst>
                <a:ext uri="{FF2B5EF4-FFF2-40B4-BE49-F238E27FC236}">
                  <a16:creationId xmlns:a16="http://schemas.microsoft.com/office/drawing/2014/main" id="{0A5271FC-8FDF-4205-B81F-A492E81BB847}"/>
                </a:ext>
              </a:extLst>
            </p:cNvPr>
            <p:cNvSpPr/>
            <p:nvPr/>
          </p:nvSpPr>
          <p:spPr>
            <a:xfrm>
              <a:off x="5029736" y="1335958"/>
              <a:ext cx="180000" cy="14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Rectangle 4">
              <a:extLst>
                <a:ext uri="{FF2B5EF4-FFF2-40B4-BE49-F238E27FC236}">
                  <a16:creationId xmlns:a16="http://schemas.microsoft.com/office/drawing/2014/main" id="{0B8CC9E5-763E-412E-AC8A-16EBDE2CEA3F}"/>
                </a:ext>
              </a:extLst>
            </p:cNvPr>
            <p:cNvSpPr/>
            <p:nvPr/>
          </p:nvSpPr>
          <p:spPr>
            <a:xfrm rot="16200000">
              <a:off x="4399736" y="1971474"/>
              <a:ext cx="180000" cy="14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 name="Rectangle 5">
              <a:extLst>
                <a:ext uri="{FF2B5EF4-FFF2-40B4-BE49-F238E27FC236}">
                  <a16:creationId xmlns:a16="http://schemas.microsoft.com/office/drawing/2014/main" id="{5670EEA1-5F4E-47D6-B9EC-D99855D1BE9A}"/>
                </a:ext>
              </a:extLst>
            </p:cNvPr>
            <p:cNvSpPr/>
            <p:nvPr/>
          </p:nvSpPr>
          <p:spPr>
            <a:xfrm>
              <a:off x="3769736" y="2601474"/>
              <a:ext cx="180000" cy="14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 name="Rectangle 6">
              <a:extLst>
                <a:ext uri="{FF2B5EF4-FFF2-40B4-BE49-F238E27FC236}">
                  <a16:creationId xmlns:a16="http://schemas.microsoft.com/office/drawing/2014/main" id="{CE62E570-2065-4057-82C0-D33D92065716}"/>
                </a:ext>
              </a:extLst>
            </p:cNvPr>
            <p:cNvSpPr/>
            <p:nvPr/>
          </p:nvSpPr>
          <p:spPr>
            <a:xfrm rot="16200000">
              <a:off x="4759735" y="2871990"/>
              <a:ext cx="180000" cy="21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 name="Rectangle 7">
              <a:extLst>
                <a:ext uri="{FF2B5EF4-FFF2-40B4-BE49-F238E27FC236}">
                  <a16:creationId xmlns:a16="http://schemas.microsoft.com/office/drawing/2014/main" id="{1CAC79E1-5614-434A-A20F-A675277079AE}"/>
                </a:ext>
              </a:extLst>
            </p:cNvPr>
            <p:cNvSpPr/>
            <p:nvPr/>
          </p:nvSpPr>
          <p:spPr>
            <a:xfrm>
              <a:off x="5746906" y="3892180"/>
              <a:ext cx="180000" cy="14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 name="Rectangle 8">
              <a:extLst>
                <a:ext uri="{FF2B5EF4-FFF2-40B4-BE49-F238E27FC236}">
                  <a16:creationId xmlns:a16="http://schemas.microsoft.com/office/drawing/2014/main" id="{D35B463A-D574-47B8-9B9A-FCD42CD6211C}"/>
                </a:ext>
              </a:extLst>
            </p:cNvPr>
            <p:cNvSpPr/>
            <p:nvPr/>
          </p:nvSpPr>
          <p:spPr>
            <a:xfrm rot="16200000">
              <a:off x="5116907" y="4530659"/>
              <a:ext cx="180000" cy="14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Rectangle 9">
              <a:extLst>
                <a:ext uri="{FF2B5EF4-FFF2-40B4-BE49-F238E27FC236}">
                  <a16:creationId xmlns:a16="http://schemas.microsoft.com/office/drawing/2014/main" id="{33947099-829D-4D92-84B7-15D8117A205D}"/>
                </a:ext>
              </a:extLst>
            </p:cNvPr>
            <p:cNvSpPr/>
            <p:nvPr/>
          </p:nvSpPr>
          <p:spPr>
            <a:xfrm>
              <a:off x="4479103" y="5183776"/>
              <a:ext cx="180000" cy="14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 name="Rectangle 10">
              <a:extLst>
                <a:ext uri="{FF2B5EF4-FFF2-40B4-BE49-F238E27FC236}">
                  <a16:creationId xmlns:a16="http://schemas.microsoft.com/office/drawing/2014/main" id="{1EBC3120-A91A-4F09-857E-F00D4E5C4B8A}"/>
                </a:ext>
              </a:extLst>
            </p:cNvPr>
            <p:cNvSpPr/>
            <p:nvPr/>
          </p:nvSpPr>
          <p:spPr>
            <a:xfrm rot="16200000">
              <a:off x="5476906" y="5453777"/>
              <a:ext cx="180000" cy="21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 name="Rectangle 11">
              <a:extLst>
                <a:ext uri="{FF2B5EF4-FFF2-40B4-BE49-F238E27FC236}">
                  <a16:creationId xmlns:a16="http://schemas.microsoft.com/office/drawing/2014/main" id="{FE2E9D89-1491-4E84-9379-860B00562466}"/>
                </a:ext>
              </a:extLst>
            </p:cNvPr>
            <p:cNvSpPr/>
            <p:nvPr/>
          </p:nvSpPr>
          <p:spPr>
            <a:xfrm>
              <a:off x="6463397" y="6463630"/>
              <a:ext cx="180000" cy="14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 name="Rectangle 12">
              <a:extLst>
                <a:ext uri="{FF2B5EF4-FFF2-40B4-BE49-F238E27FC236}">
                  <a16:creationId xmlns:a16="http://schemas.microsoft.com/office/drawing/2014/main" id="{CDCCD0FE-D24E-4EB2-A509-329EEDAE61A7}"/>
                </a:ext>
              </a:extLst>
            </p:cNvPr>
            <p:cNvSpPr/>
            <p:nvPr/>
          </p:nvSpPr>
          <p:spPr>
            <a:xfrm rot="16200000">
              <a:off x="5833398" y="7100116"/>
              <a:ext cx="180000" cy="14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4" name="Rectangle 13">
              <a:extLst>
                <a:ext uri="{FF2B5EF4-FFF2-40B4-BE49-F238E27FC236}">
                  <a16:creationId xmlns:a16="http://schemas.microsoft.com/office/drawing/2014/main" id="{43019AD1-FC17-4A6F-B8E8-DE0D4596927A}"/>
                </a:ext>
              </a:extLst>
            </p:cNvPr>
            <p:cNvSpPr/>
            <p:nvPr/>
          </p:nvSpPr>
          <p:spPr>
            <a:xfrm>
              <a:off x="5206227" y="7753232"/>
              <a:ext cx="180000" cy="14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5" name="Rectangle 14">
              <a:extLst>
                <a:ext uri="{FF2B5EF4-FFF2-40B4-BE49-F238E27FC236}">
                  <a16:creationId xmlns:a16="http://schemas.microsoft.com/office/drawing/2014/main" id="{1B43AF9B-3DFB-485A-9EB6-16403155D75B}"/>
                </a:ext>
              </a:extLst>
            </p:cNvPr>
            <p:cNvSpPr/>
            <p:nvPr/>
          </p:nvSpPr>
          <p:spPr>
            <a:xfrm rot="16200000">
              <a:off x="6919700" y="7296932"/>
              <a:ext cx="180000" cy="36126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6" name="Rectangle 15">
              <a:extLst>
                <a:ext uri="{FF2B5EF4-FFF2-40B4-BE49-F238E27FC236}">
                  <a16:creationId xmlns:a16="http://schemas.microsoft.com/office/drawing/2014/main" id="{06D77CC2-A0C3-4054-8403-E8EA1E3D0CA1}"/>
                </a:ext>
              </a:extLst>
            </p:cNvPr>
            <p:cNvSpPr/>
            <p:nvPr/>
          </p:nvSpPr>
          <p:spPr>
            <a:xfrm rot="16200000">
              <a:off x="3849907" y="170379"/>
              <a:ext cx="180000" cy="25111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17" name="Rectangle 16">
            <a:extLst>
              <a:ext uri="{FF2B5EF4-FFF2-40B4-BE49-F238E27FC236}">
                <a16:creationId xmlns:a16="http://schemas.microsoft.com/office/drawing/2014/main" id="{72991A97-6E50-4264-8E7E-508BF38F3E1F}"/>
              </a:ext>
            </a:extLst>
          </p:cNvPr>
          <p:cNvSpPr/>
          <p:nvPr/>
        </p:nvSpPr>
        <p:spPr>
          <a:xfrm>
            <a:off x="3049442" y="4233736"/>
            <a:ext cx="1080000" cy="9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8" name="Rectangle 17">
            <a:extLst>
              <a:ext uri="{FF2B5EF4-FFF2-40B4-BE49-F238E27FC236}">
                <a16:creationId xmlns:a16="http://schemas.microsoft.com/office/drawing/2014/main" id="{1F438E95-8D55-49CD-BEFD-1719C761EF7D}"/>
              </a:ext>
            </a:extLst>
          </p:cNvPr>
          <p:cNvSpPr/>
          <p:nvPr/>
        </p:nvSpPr>
        <p:spPr>
          <a:xfrm>
            <a:off x="1365641" y="4234947"/>
            <a:ext cx="1080000" cy="90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 name="Rectangle 18">
            <a:extLst>
              <a:ext uri="{FF2B5EF4-FFF2-40B4-BE49-F238E27FC236}">
                <a16:creationId xmlns:a16="http://schemas.microsoft.com/office/drawing/2014/main" id="{9EF52D78-70B1-46CF-B9AC-9FD6555EC629}"/>
              </a:ext>
            </a:extLst>
          </p:cNvPr>
          <p:cNvSpPr/>
          <p:nvPr/>
        </p:nvSpPr>
        <p:spPr>
          <a:xfrm>
            <a:off x="6417044" y="3450437"/>
            <a:ext cx="1080000" cy="90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0" name="Rectangle 19">
            <a:extLst>
              <a:ext uri="{FF2B5EF4-FFF2-40B4-BE49-F238E27FC236}">
                <a16:creationId xmlns:a16="http://schemas.microsoft.com/office/drawing/2014/main" id="{D578F94A-8575-4938-AC3A-E201112278A7}"/>
              </a:ext>
            </a:extLst>
          </p:cNvPr>
          <p:cNvSpPr/>
          <p:nvPr/>
        </p:nvSpPr>
        <p:spPr>
          <a:xfrm>
            <a:off x="4733243" y="3450437"/>
            <a:ext cx="1080000" cy="9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1" name="Rectangle 20">
            <a:extLst>
              <a:ext uri="{FF2B5EF4-FFF2-40B4-BE49-F238E27FC236}">
                <a16:creationId xmlns:a16="http://schemas.microsoft.com/office/drawing/2014/main" id="{D5B96788-F294-4DE6-A0E8-A11E00E08382}"/>
              </a:ext>
            </a:extLst>
          </p:cNvPr>
          <p:cNvSpPr/>
          <p:nvPr/>
        </p:nvSpPr>
        <p:spPr>
          <a:xfrm>
            <a:off x="9784646" y="2682569"/>
            <a:ext cx="1080000" cy="90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2" name="Rectangle 21">
            <a:extLst>
              <a:ext uri="{FF2B5EF4-FFF2-40B4-BE49-F238E27FC236}">
                <a16:creationId xmlns:a16="http://schemas.microsoft.com/office/drawing/2014/main" id="{72835071-9D93-4C4A-9860-97090DABF0F0}"/>
              </a:ext>
            </a:extLst>
          </p:cNvPr>
          <p:cNvSpPr/>
          <p:nvPr/>
        </p:nvSpPr>
        <p:spPr>
          <a:xfrm>
            <a:off x="8100845" y="2682569"/>
            <a:ext cx="1080000" cy="90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3" name="Rectangle 22">
            <a:extLst>
              <a:ext uri="{FF2B5EF4-FFF2-40B4-BE49-F238E27FC236}">
                <a16:creationId xmlns:a16="http://schemas.microsoft.com/office/drawing/2014/main" id="{E621D3D1-D900-462E-82A4-D68D227D9357}"/>
              </a:ext>
            </a:extLst>
          </p:cNvPr>
          <p:cNvSpPr/>
          <p:nvPr/>
        </p:nvSpPr>
        <p:spPr>
          <a:xfrm>
            <a:off x="1375887" y="3267238"/>
            <a:ext cx="540000" cy="5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4" name="Rectangle 23">
            <a:extLst>
              <a:ext uri="{FF2B5EF4-FFF2-40B4-BE49-F238E27FC236}">
                <a16:creationId xmlns:a16="http://schemas.microsoft.com/office/drawing/2014/main" id="{CC139B0D-C23A-45C6-898A-B76697559C2D}"/>
              </a:ext>
            </a:extLst>
          </p:cNvPr>
          <p:cNvSpPr/>
          <p:nvPr/>
        </p:nvSpPr>
        <p:spPr>
          <a:xfrm>
            <a:off x="3590305" y="5567335"/>
            <a:ext cx="54000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5" name="Rectangle 24">
            <a:extLst>
              <a:ext uri="{FF2B5EF4-FFF2-40B4-BE49-F238E27FC236}">
                <a16:creationId xmlns:a16="http://schemas.microsoft.com/office/drawing/2014/main" id="{0728E455-7ECC-4384-8D6B-B3609FCCF81C}"/>
              </a:ext>
            </a:extLst>
          </p:cNvPr>
          <p:cNvSpPr/>
          <p:nvPr/>
        </p:nvSpPr>
        <p:spPr>
          <a:xfrm>
            <a:off x="4721666" y="2440659"/>
            <a:ext cx="540000" cy="5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6" name="Rectangle 25">
            <a:extLst>
              <a:ext uri="{FF2B5EF4-FFF2-40B4-BE49-F238E27FC236}">
                <a16:creationId xmlns:a16="http://schemas.microsoft.com/office/drawing/2014/main" id="{786F6CF9-F006-4781-A8B1-2AA8AF395F91}"/>
              </a:ext>
            </a:extLst>
          </p:cNvPr>
          <p:cNvSpPr/>
          <p:nvPr/>
        </p:nvSpPr>
        <p:spPr>
          <a:xfrm>
            <a:off x="8636082" y="1699037"/>
            <a:ext cx="540000" cy="54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7" name="Rectangle 26">
            <a:extLst>
              <a:ext uri="{FF2B5EF4-FFF2-40B4-BE49-F238E27FC236}">
                <a16:creationId xmlns:a16="http://schemas.microsoft.com/office/drawing/2014/main" id="{D31CD1E1-54C3-4CEB-AC21-5D1C8F11F9C3}"/>
              </a:ext>
            </a:extLst>
          </p:cNvPr>
          <p:cNvSpPr/>
          <p:nvPr/>
        </p:nvSpPr>
        <p:spPr>
          <a:xfrm>
            <a:off x="10078052" y="4066960"/>
            <a:ext cx="540000" cy="54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8" name="Rectangle 27">
            <a:extLst>
              <a:ext uri="{FF2B5EF4-FFF2-40B4-BE49-F238E27FC236}">
                <a16:creationId xmlns:a16="http://schemas.microsoft.com/office/drawing/2014/main" id="{3D2B9A4C-70FD-4BDA-8C9E-32FB40DB5ED9}"/>
              </a:ext>
            </a:extLst>
          </p:cNvPr>
          <p:cNvSpPr/>
          <p:nvPr/>
        </p:nvSpPr>
        <p:spPr>
          <a:xfrm>
            <a:off x="6946706" y="4919865"/>
            <a:ext cx="540000" cy="5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9" name="TextBox 28">
            <a:extLst>
              <a:ext uri="{FF2B5EF4-FFF2-40B4-BE49-F238E27FC236}">
                <a16:creationId xmlns:a16="http://schemas.microsoft.com/office/drawing/2014/main" id="{9184B145-9772-4A68-A34A-F4327B1A183D}"/>
              </a:ext>
            </a:extLst>
          </p:cNvPr>
          <p:cNvSpPr txBox="1"/>
          <p:nvPr/>
        </p:nvSpPr>
        <p:spPr>
          <a:xfrm>
            <a:off x="1441588" y="3306410"/>
            <a:ext cx="408605" cy="461665"/>
          </a:xfrm>
          <a:prstGeom prst="rect">
            <a:avLst/>
          </a:prstGeom>
          <a:noFill/>
        </p:spPr>
        <p:txBody>
          <a:bodyPr wrap="square" rtlCol="0" anchor="ctr">
            <a:spAutoFit/>
          </a:bodyPr>
          <a:lstStyle/>
          <a:p>
            <a:pPr algn="ctr"/>
            <a:r>
              <a:rPr lang="en-US" altLang="ko-KR" sz="2400" b="1" dirty="0">
                <a:solidFill>
                  <a:schemeClr val="bg1"/>
                </a:solidFill>
                <a:cs typeface="Arial" pitchFamily="34" charset="0"/>
              </a:rPr>
              <a:t>1</a:t>
            </a:r>
            <a:endParaRPr lang="ko-KR" altLang="en-US" sz="2400" b="1" dirty="0">
              <a:solidFill>
                <a:schemeClr val="bg1"/>
              </a:solidFill>
              <a:cs typeface="Arial" pitchFamily="34" charset="0"/>
            </a:endParaRPr>
          </a:p>
        </p:txBody>
      </p:sp>
      <p:sp>
        <p:nvSpPr>
          <p:cNvPr id="30" name="TextBox 29">
            <a:extLst>
              <a:ext uri="{FF2B5EF4-FFF2-40B4-BE49-F238E27FC236}">
                <a16:creationId xmlns:a16="http://schemas.microsoft.com/office/drawing/2014/main" id="{C871F199-B584-4218-A0AE-1820393E7F25}"/>
              </a:ext>
            </a:extLst>
          </p:cNvPr>
          <p:cNvSpPr txBox="1"/>
          <p:nvPr/>
        </p:nvSpPr>
        <p:spPr>
          <a:xfrm>
            <a:off x="3656006" y="5606506"/>
            <a:ext cx="408605" cy="461665"/>
          </a:xfrm>
          <a:prstGeom prst="rect">
            <a:avLst/>
          </a:prstGeom>
          <a:noFill/>
        </p:spPr>
        <p:txBody>
          <a:bodyPr wrap="square" rtlCol="0" anchor="ctr">
            <a:spAutoFit/>
          </a:bodyPr>
          <a:lstStyle/>
          <a:p>
            <a:pPr algn="ctr"/>
            <a:r>
              <a:rPr lang="en-US" altLang="ko-KR" sz="2400" b="1" dirty="0">
                <a:solidFill>
                  <a:schemeClr val="bg1"/>
                </a:solidFill>
                <a:cs typeface="Arial" pitchFamily="34" charset="0"/>
              </a:rPr>
              <a:t>2</a:t>
            </a:r>
            <a:endParaRPr lang="ko-KR" altLang="en-US" sz="2400" b="1" dirty="0">
              <a:solidFill>
                <a:schemeClr val="bg1"/>
              </a:solidFill>
              <a:cs typeface="Arial" pitchFamily="34" charset="0"/>
            </a:endParaRPr>
          </a:p>
        </p:txBody>
      </p:sp>
      <p:sp>
        <p:nvSpPr>
          <p:cNvPr id="31" name="TextBox 30">
            <a:extLst>
              <a:ext uri="{FF2B5EF4-FFF2-40B4-BE49-F238E27FC236}">
                <a16:creationId xmlns:a16="http://schemas.microsoft.com/office/drawing/2014/main" id="{AC1D76DD-DB38-40E7-B317-56EE97789E67}"/>
              </a:ext>
            </a:extLst>
          </p:cNvPr>
          <p:cNvSpPr txBox="1"/>
          <p:nvPr/>
        </p:nvSpPr>
        <p:spPr>
          <a:xfrm>
            <a:off x="7012407" y="4959036"/>
            <a:ext cx="408605" cy="461665"/>
          </a:xfrm>
          <a:prstGeom prst="rect">
            <a:avLst/>
          </a:prstGeom>
          <a:noFill/>
        </p:spPr>
        <p:txBody>
          <a:bodyPr wrap="square" rtlCol="0" anchor="ctr">
            <a:spAutoFit/>
          </a:bodyPr>
          <a:lstStyle/>
          <a:p>
            <a:pPr algn="ctr"/>
            <a:r>
              <a:rPr lang="en-US" altLang="ko-KR" sz="2400" b="1" dirty="0">
                <a:solidFill>
                  <a:schemeClr val="bg1"/>
                </a:solidFill>
                <a:cs typeface="Arial" pitchFamily="34" charset="0"/>
              </a:rPr>
              <a:t>4</a:t>
            </a:r>
            <a:endParaRPr lang="ko-KR" altLang="en-US" sz="2400" b="1" dirty="0">
              <a:solidFill>
                <a:schemeClr val="bg1"/>
              </a:solidFill>
              <a:cs typeface="Arial" pitchFamily="34" charset="0"/>
            </a:endParaRPr>
          </a:p>
        </p:txBody>
      </p:sp>
      <p:sp>
        <p:nvSpPr>
          <p:cNvPr id="32" name="TextBox 31">
            <a:extLst>
              <a:ext uri="{FF2B5EF4-FFF2-40B4-BE49-F238E27FC236}">
                <a16:creationId xmlns:a16="http://schemas.microsoft.com/office/drawing/2014/main" id="{3CBC96B5-7C6F-46EC-B264-3C0F9E850A74}"/>
              </a:ext>
            </a:extLst>
          </p:cNvPr>
          <p:cNvSpPr txBox="1"/>
          <p:nvPr/>
        </p:nvSpPr>
        <p:spPr>
          <a:xfrm>
            <a:off x="10143754" y="4106131"/>
            <a:ext cx="408605" cy="461665"/>
          </a:xfrm>
          <a:prstGeom prst="rect">
            <a:avLst/>
          </a:prstGeom>
          <a:noFill/>
        </p:spPr>
        <p:txBody>
          <a:bodyPr wrap="square" rtlCol="0" anchor="ctr">
            <a:spAutoFit/>
          </a:bodyPr>
          <a:lstStyle/>
          <a:p>
            <a:pPr algn="ctr"/>
            <a:r>
              <a:rPr lang="en-US" altLang="ko-KR" sz="2400" b="1" dirty="0">
                <a:solidFill>
                  <a:schemeClr val="bg1"/>
                </a:solidFill>
                <a:cs typeface="Arial" pitchFamily="34" charset="0"/>
              </a:rPr>
              <a:t>6</a:t>
            </a:r>
            <a:endParaRPr lang="ko-KR" altLang="en-US" sz="2400" b="1" dirty="0">
              <a:solidFill>
                <a:schemeClr val="bg1"/>
              </a:solidFill>
              <a:cs typeface="Arial" pitchFamily="34" charset="0"/>
            </a:endParaRPr>
          </a:p>
        </p:txBody>
      </p:sp>
      <p:sp>
        <p:nvSpPr>
          <p:cNvPr id="33" name="TextBox 32">
            <a:extLst>
              <a:ext uri="{FF2B5EF4-FFF2-40B4-BE49-F238E27FC236}">
                <a16:creationId xmlns:a16="http://schemas.microsoft.com/office/drawing/2014/main" id="{DCD1EC0A-2C1F-4175-AB7E-3915A0249CD1}"/>
              </a:ext>
            </a:extLst>
          </p:cNvPr>
          <p:cNvSpPr txBox="1"/>
          <p:nvPr/>
        </p:nvSpPr>
        <p:spPr>
          <a:xfrm>
            <a:off x="4787368" y="2479831"/>
            <a:ext cx="408605" cy="461665"/>
          </a:xfrm>
          <a:prstGeom prst="rect">
            <a:avLst/>
          </a:prstGeom>
          <a:noFill/>
        </p:spPr>
        <p:txBody>
          <a:bodyPr wrap="square" rtlCol="0" anchor="ctr">
            <a:spAutoFit/>
          </a:bodyPr>
          <a:lstStyle/>
          <a:p>
            <a:pPr algn="ctr"/>
            <a:r>
              <a:rPr lang="en-US" altLang="ko-KR" sz="2400" b="1" dirty="0">
                <a:solidFill>
                  <a:schemeClr val="bg1"/>
                </a:solidFill>
                <a:cs typeface="Arial" pitchFamily="34" charset="0"/>
              </a:rPr>
              <a:t>3</a:t>
            </a:r>
            <a:endParaRPr lang="ko-KR" altLang="en-US" sz="2400" b="1" dirty="0">
              <a:solidFill>
                <a:schemeClr val="bg1"/>
              </a:solidFill>
              <a:cs typeface="Arial" pitchFamily="34" charset="0"/>
            </a:endParaRPr>
          </a:p>
        </p:txBody>
      </p:sp>
      <p:sp>
        <p:nvSpPr>
          <p:cNvPr id="34" name="TextBox 33">
            <a:extLst>
              <a:ext uri="{FF2B5EF4-FFF2-40B4-BE49-F238E27FC236}">
                <a16:creationId xmlns:a16="http://schemas.microsoft.com/office/drawing/2014/main" id="{4E4C5127-A6BC-49A2-A071-7A83109A8BC9}"/>
              </a:ext>
            </a:extLst>
          </p:cNvPr>
          <p:cNvSpPr txBox="1"/>
          <p:nvPr/>
        </p:nvSpPr>
        <p:spPr>
          <a:xfrm>
            <a:off x="8701783" y="1738208"/>
            <a:ext cx="408605" cy="461665"/>
          </a:xfrm>
          <a:prstGeom prst="rect">
            <a:avLst/>
          </a:prstGeom>
          <a:noFill/>
        </p:spPr>
        <p:txBody>
          <a:bodyPr wrap="square" rtlCol="0" anchor="ctr">
            <a:spAutoFit/>
          </a:bodyPr>
          <a:lstStyle/>
          <a:p>
            <a:pPr algn="ctr"/>
            <a:r>
              <a:rPr lang="en-US" altLang="ko-KR" sz="2400" b="1" dirty="0">
                <a:solidFill>
                  <a:schemeClr val="bg1"/>
                </a:solidFill>
                <a:cs typeface="Arial" pitchFamily="34" charset="0"/>
              </a:rPr>
              <a:t>5</a:t>
            </a:r>
            <a:endParaRPr lang="ko-KR" altLang="en-US" sz="2400" b="1" dirty="0">
              <a:solidFill>
                <a:schemeClr val="bg1"/>
              </a:solidFill>
              <a:cs typeface="Arial" pitchFamily="34" charset="0"/>
            </a:endParaRPr>
          </a:p>
        </p:txBody>
      </p:sp>
      <p:sp>
        <p:nvSpPr>
          <p:cNvPr id="37" name="TextBox 36">
            <a:extLst>
              <a:ext uri="{FF2B5EF4-FFF2-40B4-BE49-F238E27FC236}">
                <a16:creationId xmlns:a16="http://schemas.microsoft.com/office/drawing/2014/main" id="{79982C76-2868-4771-AB3F-23E05CEB874E}"/>
              </a:ext>
            </a:extLst>
          </p:cNvPr>
          <p:cNvSpPr txBox="1"/>
          <p:nvPr/>
        </p:nvSpPr>
        <p:spPr>
          <a:xfrm>
            <a:off x="1959242" y="3285235"/>
            <a:ext cx="1888589" cy="461665"/>
          </a:xfrm>
          <a:prstGeom prst="rect">
            <a:avLst/>
          </a:prstGeom>
          <a:noFill/>
        </p:spPr>
        <p:txBody>
          <a:bodyPr wrap="square" rtlCol="0">
            <a:spAutoFit/>
          </a:bodyPr>
          <a:lstStyle/>
          <a:p>
            <a:r>
              <a:rPr lang="az-Latn-AZ" sz="1200" dirty="0">
                <a:latin typeface="Palatino Linotype" panose="02040502050505030304" pitchFamily="18" charset="0"/>
                <a:cs typeface="Arial" panose="020B0604020202020204" pitchFamily="34" charset="0"/>
              </a:rPr>
              <a:t>KOB klasterinin funksional xəritəsi</a:t>
            </a:r>
            <a:endParaRPr lang="en-US" altLang="ko-KR" sz="1200" dirty="0">
              <a:solidFill>
                <a:schemeClr val="tx1">
                  <a:lumMod val="75000"/>
                  <a:lumOff val="25000"/>
                </a:schemeClr>
              </a:solidFill>
              <a:cs typeface="Arial" pitchFamily="34" charset="0"/>
            </a:endParaRPr>
          </a:p>
        </p:txBody>
      </p:sp>
      <p:sp>
        <p:nvSpPr>
          <p:cNvPr id="40" name="TextBox 39">
            <a:extLst>
              <a:ext uri="{FF2B5EF4-FFF2-40B4-BE49-F238E27FC236}">
                <a16:creationId xmlns:a16="http://schemas.microsoft.com/office/drawing/2014/main" id="{F86D4454-9EB6-417C-B4F8-F5AECDBC9529}"/>
              </a:ext>
            </a:extLst>
          </p:cNvPr>
          <p:cNvSpPr txBox="1"/>
          <p:nvPr/>
        </p:nvSpPr>
        <p:spPr>
          <a:xfrm>
            <a:off x="5270307" y="1750209"/>
            <a:ext cx="2328776" cy="1200329"/>
          </a:xfrm>
          <a:prstGeom prst="rect">
            <a:avLst/>
          </a:prstGeom>
          <a:noFill/>
        </p:spPr>
        <p:txBody>
          <a:bodyPr wrap="square" rtlCol="0">
            <a:spAutoFit/>
          </a:bodyPr>
          <a:lstStyle/>
          <a:p>
            <a:pPr algn="just"/>
            <a:r>
              <a:rPr lang="az-Latn-AZ" sz="1200" dirty="0">
                <a:latin typeface="Palatino Linotype" panose="02040502050505030304" pitchFamily="18" charset="0"/>
                <a:cs typeface="Arial" panose="020B0604020202020204" pitchFamily="34" charset="0"/>
              </a:rPr>
              <a:t>hüquqi şəxsin nizamnaməsində dəyişikliklər edilməsi barədə qəbul edilmiş qərarın əsli və nizamnamədə müvafiq dəyişikliklər edilməsi barədə layihənin surəti</a:t>
            </a:r>
            <a:endParaRPr lang="en-US" altLang="ko-KR" sz="1200" dirty="0">
              <a:solidFill>
                <a:schemeClr val="tx1">
                  <a:lumMod val="75000"/>
                  <a:lumOff val="25000"/>
                </a:schemeClr>
              </a:solidFill>
              <a:cs typeface="Arial" pitchFamily="34" charset="0"/>
            </a:endParaRPr>
          </a:p>
        </p:txBody>
      </p:sp>
      <p:sp>
        <p:nvSpPr>
          <p:cNvPr id="43" name="TextBox 42">
            <a:extLst>
              <a:ext uri="{FF2B5EF4-FFF2-40B4-BE49-F238E27FC236}">
                <a16:creationId xmlns:a16="http://schemas.microsoft.com/office/drawing/2014/main" id="{BA372A8E-A35E-4882-9541-182AE0B499C4}"/>
              </a:ext>
            </a:extLst>
          </p:cNvPr>
          <p:cNvSpPr txBox="1"/>
          <p:nvPr/>
        </p:nvSpPr>
        <p:spPr>
          <a:xfrm>
            <a:off x="9199897" y="928374"/>
            <a:ext cx="1810969" cy="1384995"/>
          </a:xfrm>
          <a:prstGeom prst="rect">
            <a:avLst/>
          </a:prstGeom>
          <a:noFill/>
        </p:spPr>
        <p:txBody>
          <a:bodyPr wrap="square" rtlCol="0">
            <a:spAutoFit/>
          </a:bodyPr>
          <a:lstStyle/>
          <a:p>
            <a:pPr algn="just"/>
            <a:r>
              <a:rPr lang="az-Latn-AZ" sz="1200" dirty="0">
                <a:latin typeface="Palatino Linotype" panose="02040502050505030304" pitchFamily="18" charset="0"/>
                <a:cs typeface="Arial" panose="020B0604020202020204" pitchFamily="34" charset="0"/>
              </a:rPr>
              <a:t>KOB klasterinin iştirakçısı olmaq istəyən KOB subyektlərinin VÖEN-i, fiziki şəxs olan KOB subyektlərinin şəxsiyyətini təsdiq edən sənədin surəti</a:t>
            </a:r>
            <a:endParaRPr lang="en-US" altLang="ko-KR" sz="1200" dirty="0">
              <a:solidFill>
                <a:schemeClr val="tx1">
                  <a:lumMod val="75000"/>
                  <a:lumOff val="25000"/>
                </a:schemeClr>
              </a:solidFill>
              <a:cs typeface="Arial" pitchFamily="34" charset="0"/>
            </a:endParaRPr>
          </a:p>
        </p:txBody>
      </p:sp>
      <p:sp>
        <p:nvSpPr>
          <p:cNvPr id="46" name="TextBox 45">
            <a:extLst>
              <a:ext uri="{FF2B5EF4-FFF2-40B4-BE49-F238E27FC236}">
                <a16:creationId xmlns:a16="http://schemas.microsoft.com/office/drawing/2014/main" id="{9EB6C4B1-C76F-4071-99D0-99E49FB165E6}"/>
              </a:ext>
            </a:extLst>
          </p:cNvPr>
          <p:cNvSpPr txBox="1"/>
          <p:nvPr/>
        </p:nvSpPr>
        <p:spPr>
          <a:xfrm>
            <a:off x="4150531" y="5555332"/>
            <a:ext cx="1888589" cy="646331"/>
          </a:xfrm>
          <a:prstGeom prst="rect">
            <a:avLst/>
          </a:prstGeom>
          <a:noFill/>
        </p:spPr>
        <p:txBody>
          <a:bodyPr wrap="square" rtlCol="0">
            <a:spAutoFit/>
          </a:bodyPr>
          <a:lstStyle/>
          <a:p>
            <a:r>
              <a:rPr lang="az-Latn-AZ" sz="1200" dirty="0">
                <a:latin typeface="Palatino Linotype" panose="02040502050505030304" pitchFamily="18" charset="0"/>
                <a:cs typeface="Arial" panose="020B0604020202020204" pitchFamily="34" charset="0"/>
              </a:rPr>
              <a:t>KOB klasteri yaradılmasının maliyyə-iqtisadi əsaslandırılması</a:t>
            </a:r>
            <a:endParaRPr lang="en-US" altLang="ko-KR" sz="1200" dirty="0">
              <a:solidFill>
                <a:schemeClr val="tx1">
                  <a:lumMod val="75000"/>
                  <a:lumOff val="25000"/>
                </a:schemeClr>
              </a:solidFill>
              <a:cs typeface="Arial" pitchFamily="34" charset="0"/>
            </a:endParaRPr>
          </a:p>
        </p:txBody>
      </p:sp>
      <p:sp>
        <p:nvSpPr>
          <p:cNvPr id="49" name="TextBox 48">
            <a:extLst>
              <a:ext uri="{FF2B5EF4-FFF2-40B4-BE49-F238E27FC236}">
                <a16:creationId xmlns:a16="http://schemas.microsoft.com/office/drawing/2014/main" id="{E4F68A91-092B-4031-9A23-70E2A57D72DC}"/>
              </a:ext>
            </a:extLst>
          </p:cNvPr>
          <p:cNvSpPr txBox="1"/>
          <p:nvPr/>
        </p:nvSpPr>
        <p:spPr>
          <a:xfrm>
            <a:off x="7526743" y="5048904"/>
            <a:ext cx="1888589" cy="1754326"/>
          </a:xfrm>
          <a:prstGeom prst="rect">
            <a:avLst/>
          </a:prstGeom>
          <a:noFill/>
        </p:spPr>
        <p:txBody>
          <a:bodyPr wrap="square" rtlCol="0">
            <a:spAutoFit/>
          </a:bodyPr>
          <a:lstStyle/>
          <a:p>
            <a:pPr algn="just"/>
            <a:r>
              <a:rPr lang="az-Latn-AZ" sz="1200" dirty="0">
                <a:latin typeface="Palatino Linotype" panose="02040502050505030304" pitchFamily="18" charset="0"/>
                <a:cs typeface="Arial" panose="020B0604020202020204" pitchFamily="34" charset="0"/>
              </a:rPr>
              <a:t>KOB klasterinin iştirakçısı olmaq istəyən KOB klaster şirkətindən qarşılıqlı surətdə asılı olmayan azı 10 (on) KOB subyektinin siyahısı və KOB klasterinin fəaliyyətində iştirak haqqında ərizələri; </a:t>
            </a:r>
          </a:p>
        </p:txBody>
      </p:sp>
      <p:sp>
        <p:nvSpPr>
          <p:cNvPr id="52" name="TextBox 51">
            <a:extLst>
              <a:ext uri="{FF2B5EF4-FFF2-40B4-BE49-F238E27FC236}">
                <a16:creationId xmlns:a16="http://schemas.microsoft.com/office/drawing/2014/main" id="{91DEE064-90AA-4478-A84A-DFDAE4BE7188}"/>
              </a:ext>
            </a:extLst>
          </p:cNvPr>
          <p:cNvSpPr txBox="1"/>
          <p:nvPr/>
        </p:nvSpPr>
        <p:spPr>
          <a:xfrm>
            <a:off x="10078054" y="4637008"/>
            <a:ext cx="1888589" cy="1200329"/>
          </a:xfrm>
          <a:prstGeom prst="rect">
            <a:avLst/>
          </a:prstGeom>
          <a:noFill/>
        </p:spPr>
        <p:txBody>
          <a:bodyPr wrap="square" rtlCol="0">
            <a:spAutoFit/>
          </a:bodyPr>
          <a:lstStyle/>
          <a:p>
            <a:r>
              <a:rPr lang="az-Latn-AZ" sz="1200" dirty="0">
                <a:latin typeface="Palatino Linotype" panose="02040502050505030304" pitchFamily="18" charset="0"/>
                <a:cs typeface="Arial" panose="020B0604020202020204" pitchFamily="34" charset="0"/>
              </a:rPr>
              <a:t>hüquqi şəxsin dövlət reyestrindən çıxarışının surəti, VÖENİ, səlahiyyətli nümayəndəsinin etibarnaməsinin əsli</a:t>
            </a:r>
            <a:endParaRPr lang="en-US" altLang="ko-KR" sz="1200" dirty="0">
              <a:solidFill>
                <a:schemeClr val="tx1">
                  <a:lumMod val="75000"/>
                  <a:lumOff val="25000"/>
                </a:schemeClr>
              </a:solidFill>
              <a:cs typeface="Arial" pitchFamily="34" charset="0"/>
            </a:endParaRPr>
          </a:p>
        </p:txBody>
      </p:sp>
      <p:sp>
        <p:nvSpPr>
          <p:cNvPr id="53" name="Rectangle 16">
            <a:extLst>
              <a:ext uri="{FF2B5EF4-FFF2-40B4-BE49-F238E27FC236}">
                <a16:creationId xmlns:a16="http://schemas.microsoft.com/office/drawing/2014/main" id="{41EB558E-6719-4055-B558-791608EDD476}"/>
              </a:ext>
            </a:extLst>
          </p:cNvPr>
          <p:cNvSpPr/>
          <p:nvPr/>
        </p:nvSpPr>
        <p:spPr>
          <a:xfrm rot="2700000">
            <a:off x="3457344" y="4435042"/>
            <a:ext cx="265920" cy="476745"/>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4" name="Rectangle 9">
            <a:extLst>
              <a:ext uri="{FF2B5EF4-FFF2-40B4-BE49-F238E27FC236}">
                <a16:creationId xmlns:a16="http://schemas.microsoft.com/office/drawing/2014/main" id="{680ACC8B-7DAB-4BE0-A002-955278281885}"/>
              </a:ext>
            </a:extLst>
          </p:cNvPr>
          <p:cNvSpPr/>
          <p:nvPr/>
        </p:nvSpPr>
        <p:spPr>
          <a:xfrm>
            <a:off x="1751158" y="4528013"/>
            <a:ext cx="329463" cy="308407"/>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5" name="Rectangle 9">
            <a:extLst>
              <a:ext uri="{FF2B5EF4-FFF2-40B4-BE49-F238E27FC236}">
                <a16:creationId xmlns:a16="http://schemas.microsoft.com/office/drawing/2014/main" id="{DCED18F5-3560-467C-B260-716898F271AD}"/>
              </a:ext>
            </a:extLst>
          </p:cNvPr>
          <p:cNvSpPr/>
          <p:nvPr/>
        </p:nvSpPr>
        <p:spPr>
          <a:xfrm>
            <a:off x="10132384" y="2947722"/>
            <a:ext cx="371782" cy="371178"/>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6" name="Rectangle 36">
            <a:extLst>
              <a:ext uri="{FF2B5EF4-FFF2-40B4-BE49-F238E27FC236}">
                <a16:creationId xmlns:a16="http://schemas.microsoft.com/office/drawing/2014/main" id="{A40E77A1-6CA6-4E9C-9D1C-A67699B5334B}"/>
              </a:ext>
            </a:extLst>
          </p:cNvPr>
          <p:cNvSpPr/>
          <p:nvPr/>
        </p:nvSpPr>
        <p:spPr>
          <a:xfrm>
            <a:off x="5065878" y="3728740"/>
            <a:ext cx="389370" cy="325482"/>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7" name="Round Same Side Corner Rectangle 36">
            <a:extLst>
              <a:ext uri="{FF2B5EF4-FFF2-40B4-BE49-F238E27FC236}">
                <a16:creationId xmlns:a16="http://schemas.microsoft.com/office/drawing/2014/main" id="{A97BB2C9-EC8B-4242-A506-1CB5E44D25F4}"/>
              </a:ext>
            </a:extLst>
          </p:cNvPr>
          <p:cNvSpPr>
            <a:spLocks noChangeAspect="1"/>
          </p:cNvSpPr>
          <p:nvPr/>
        </p:nvSpPr>
        <p:spPr>
          <a:xfrm>
            <a:off x="8443505" y="2972149"/>
            <a:ext cx="396000" cy="313084"/>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8" name="Oval 21">
            <a:extLst>
              <a:ext uri="{FF2B5EF4-FFF2-40B4-BE49-F238E27FC236}">
                <a16:creationId xmlns:a16="http://schemas.microsoft.com/office/drawing/2014/main" id="{1AF33541-A102-4E2D-A7CA-C16F014F5794}"/>
              </a:ext>
            </a:extLst>
          </p:cNvPr>
          <p:cNvSpPr>
            <a:spLocks noChangeAspect="1"/>
          </p:cNvSpPr>
          <p:nvPr/>
        </p:nvSpPr>
        <p:spPr>
          <a:xfrm>
            <a:off x="6752973" y="3709838"/>
            <a:ext cx="381905" cy="38509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15470123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376017" y="212168"/>
            <a:ext cx="6443529" cy="847413"/>
          </a:xfrm>
        </p:spPr>
        <p:txBody>
          <a:bodyPr/>
          <a:lstStyle/>
          <a:p>
            <a:r>
              <a:rPr lang="az-Latn-AZ" sz="2000" dirty="0">
                <a:solidFill>
                  <a:schemeClr val="accent3">
                    <a:lumMod val="75000"/>
                  </a:schemeClr>
                </a:solidFill>
              </a:rPr>
              <a:t>KOB klasteri yaradılmasının maliyyə-iqtisadi əsaslandırılması</a:t>
            </a:r>
            <a:endParaRPr lang="en-US" altLang="ko-KR" sz="2000" b="1" dirty="0">
              <a:solidFill>
                <a:schemeClr val="accent2">
                  <a:lumMod val="75000"/>
                </a:schemeClr>
              </a:solidFill>
            </a:endParaRPr>
          </a:p>
        </p:txBody>
      </p:sp>
      <p:sp>
        <p:nvSpPr>
          <p:cNvPr id="5" name="Rectangle 4">
            <a:extLst>
              <a:ext uri="{FF2B5EF4-FFF2-40B4-BE49-F238E27FC236}">
                <a16:creationId xmlns:a16="http://schemas.microsoft.com/office/drawing/2014/main" id="{712C8A8A-2804-4DB1-9859-C46FDE2BFFBA}"/>
              </a:ext>
            </a:extLst>
          </p:cNvPr>
          <p:cNvSpPr/>
          <p:nvPr/>
        </p:nvSpPr>
        <p:spPr>
          <a:xfrm>
            <a:off x="489518" y="3366901"/>
            <a:ext cx="490251" cy="4857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z-Latn-AZ" sz="1600" dirty="0"/>
              <a:t>1.3</a:t>
            </a:r>
            <a:endParaRPr lang="en-US" sz="2700" dirty="0"/>
          </a:p>
        </p:txBody>
      </p:sp>
      <p:sp>
        <p:nvSpPr>
          <p:cNvPr id="7" name="Rectangle 6">
            <a:extLst>
              <a:ext uri="{FF2B5EF4-FFF2-40B4-BE49-F238E27FC236}">
                <a16:creationId xmlns:a16="http://schemas.microsoft.com/office/drawing/2014/main" id="{EA689D9D-8782-440A-B38D-3B0E7331302A}"/>
              </a:ext>
            </a:extLst>
          </p:cNvPr>
          <p:cNvSpPr/>
          <p:nvPr/>
        </p:nvSpPr>
        <p:spPr>
          <a:xfrm>
            <a:off x="486115" y="1815818"/>
            <a:ext cx="490251" cy="4311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z-Latn-AZ" sz="1400" dirty="0"/>
              <a:t>1.1</a:t>
            </a:r>
            <a:endParaRPr lang="en-US" sz="2700" dirty="0"/>
          </a:p>
        </p:txBody>
      </p:sp>
      <p:sp>
        <p:nvSpPr>
          <p:cNvPr id="9" name="TextBox 8">
            <a:extLst>
              <a:ext uri="{FF2B5EF4-FFF2-40B4-BE49-F238E27FC236}">
                <a16:creationId xmlns:a16="http://schemas.microsoft.com/office/drawing/2014/main" id="{BB90E85D-9994-4B8E-8139-54C5CE834378}"/>
              </a:ext>
            </a:extLst>
          </p:cNvPr>
          <p:cNvSpPr txBox="1"/>
          <p:nvPr/>
        </p:nvSpPr>
        <p:spPr>
          <a:xfrm>
            <a:off x="1043289" y="1884638"/>
            <a:ext cx="3304066" cy="338554"/>
          </a:xfrm>
          <a:prstGeom prst="rect">
            <a:avLst/>
          </a:prstGeom>
          <a:noFill/>
        </p:spPr>
        <p:txBody>
          <a:bodyPr wrap="square" rtlCol="0">
            <a:spAutoFit/>
          </a:bodyPr>
          <a:lstStyle/>
          <a:p>
            <a:pPr algn="r"/>
            <a:r>
              <a:rPr lang="az-Latn-AZ" sz="1600" dirty="0">
                <a:latin typeface="Palatino Linotype" panose="02040502050505030304" pitchFamily="18" charset="0"/>
                <a:cs typeface="Arial" panose="020B0604020202020204" pitchFamily="34" charset="0"/>
              </a:rPr>
              <a:t>KOB klasterinin mövcud vəziyyəti</a:t>
            </a:r>
            <a:endParaRPr lang="en-US" altLang="ko-KR" sz="1600" dirty="0">
              <a:solidFill>
                <a:schemeClr val="tx1">
                  <a:lumMod val="75000"/>
                  <a:lumOff val="25000"/>
                </a:schemeClr>
              </a:solidFill>
              <a:cs typeface="Arial" pitchFamily="34" charset="0"/>
            </a:endParaRPr>
          </a:p>
        </p:txBody>
      </p:sp>
      <p:sp>
        <p:nvSpPr>
          <p:cNvPr id="26" name="Rectangle 7">
            <a:extLst>
              <a:ext uri="{FF2B5EF4-FFF2-40B4-BE49-F238E27FC236}">
                <a16:creationId xmlns:a16="http://schemas.microsoft.com/office/drawing/2014/main" id="{66ED4E3E-2DB4-4187-939F-F87AA15774A2}"/>
              </a:ext>
            </a:extLst>
          </p:cNvPr>
          <p:cNvSpPr/>
          <p:nvPr/>
        </p:nvSpPr>
        <p:spPr>
          <a:xfrm>
            <a:off x="4624695" y="4979467"/>
            <a:ext cx="322040" cy="322040"/>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8" name="Rounded Rectangle 5">
            <a:extLst>
              <a:ext uri="{FF2B5EF4-FFF2-40B4-BE49-F238E27FC236}">
                <a16:creationId xmlns:a16="http://schemas.microsoft.com/office/drawing/2014/main" id="{D48B73C3-D505-4392-B6DA-F18D93C7830D}"/>
              </a:ext>
            </a:extLst>
          </p:cNvPr>
          <p:cNvSpPr/>
          <p:nvPr/>
        </p:nvSpPr>
        <p:spPr>
          <a:xfrm flipH="1">
            <a:off x="4576820" y="3467409"/>
            <a:ext cx="391682" cy="323114"/>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nvGrpSpPr>
          <p:cNvPr id="31" name="그룹 35">
            <a:extLst>
              <a:ext uri="{FF2B5EF4-FFF2-40B4-BE49-F238E27FC236}">
                <a16:creationId xmlns:a16="http://schemas.microsoft.com/office/drawing/2014/main" id="{E5CC0E7F-ACAD-4949-ADCF-09951043FF4D}"/>
              </a:ext>
            </a:extLst>
          </p:cNvPr>
          <p:cNvGrpSpPr/>
          <p:nvPr/>
        </p:nvGrpSpPr>
        <p:grpSpPr>
          <a:xfrm>
            <a:off x="5326209" y="1681698"/>
            <a:ext cx="1510540" cy="4514073"/>
            <a:chOff x="3802209" y="1681694"/>
            <a:chExt cx="1510540" cy="4514073"/>
          </a:xfrm>
        </p:grpSpPr>
        <p:sp>
          <p:nvSpPr>
            <p:cNvPr id="32" name="Rectangle 24">
              <a:extLst>
                <a:ext uri="{FF2B5EF4-FFF2-40B4-BE49-F238E27FC236}">
                  <a16:creationId xmlns:a16="http://schemas.microsoft.com/office/drawing/2014/main" id="{71006D78-19DD-4591-9D0E-41144DF6EC25}"/>
                </a:ext>
              </a:extLst>
            </p:cNvPr>
            <p:cNvSpPr/>
            <p:nvPr/>
          </p:nvSpPr>
          <p:spPr>
            <a:xfrm rot="3600000">
              <a:off x="3802210" y="2518620"/>
              <a:ext cx="1484064" cy="1484065"/>
            </a:xfrm>
            <a:custGeom>
              <a:avLst/>
              <a:gdLst/>
              <a:ahLst/>
              <a:cxnLst/>
              <a:rect l="l" t="t" r="r" b="b"/>
              <a:pathLst>
                <a:path w="1368152" h="1368152">
                  <a:moveTo>
                    <a:pt x="0" y="771505"/>
                  </a:moveTo>
                  <a:lnTo>
                    <a:pt x="771506" y="771505"/>
                  </a:lnTo>
                  <a:lnTo>
                    <a:pt x="771506" y="0"/>
                  </a:lnTo>
                  <a:lnTo>
                    <a:pt x="1368152" y="0"/>
                  </a:lnTo>
                  <a:lnTo>
                    <a:pt x="1368152" y="1368152"/>
                  </a:lnTo>
                  <a:lnTo>
                    <a:pt x="0" y="1368152"/>
                  </a:lnTo>
                  <a:close/>
                </a:path>
              </a:pathLst>
            </a:custGeom>
            <a:solidFill>
              <a:schemeClr val="accent3">
                <a:lumMod val="75000"/>
              </a:schemeClr>
            </a:solidFill>
            <a:ln>
              <a:noFill/>
            </a:ln>
            <a:scene3d>
              <a:camera prst="isometricTopUp">
                <a:rot lat="19697038" lon="2817926" rev="48691"/>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3" name="Rectangle 32">
              <a:extLst>
                <a:ext uri="{FF2B5EF4-FFF2-40B4-BE49-F238E27FC236}">
                  <a16:creationId xmlns:a16="http://schemas.microsoft.com/office/drawing/2014/main" id="{C2B280D9-AF3A-4A27-944E-13887458AED9}"/>
                </a:ext>
              </a:extLst>
            </p:cNvPr>
            <p:cNvSpPr/>
            <p:nvPr/>
          </p:nvSpPr>
          <p:spPr>
            <a:xfrm rot="3600000">
              <a:off x="3775735" y="1734643"/>
              <a:ext cx="1589964" cy="1484065"/>
            </a:xfrm>
            <a:prstGeom prst="rect">
              <a:avLst/>
            </a:prstGeom>
            <a:solidFill>
              <a:schemeClr val="accent4">
                <a:lumMod val="75000"/>
              </a:schemeClr>
            </a:solidFill>
            <a:ln>
              <a:noFill/>
            </a:ln>
            <a:scene3d>
              <a:camera prst="isometricTopUp">
                <a:rot lat="19697038" lon="2817926" rev="48691"/>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4" name="Rectangle 24">
              <a:extLst>
                <a:ext uri="{FF2B5EF4-FFF2-40B4-BE49-F238E27FC236}">
                  <a16:creationId xmlns:a16="http://schemas.microsoft.com/office/drawing/2014/main" id="{579F1B34-2183-4BED-9DEE-6144D049E8B0}"/>
                </a:ext>
              </a:extLst>
            </p:cNvPr>
            <p:cNvSpPr/>
            <p:nvPr/>
          </p:nvSpPr>
          <p:spPr>
            <a:xfrm rot="3600000">
              <a:off x="3802210" y="3249647"/>
              <a:ext cx="1484064" cy="1484065"/>
            </a:xfrm>
            <a:custGeom>
              <a:avLst/>
              <a:gdLst/>
              <a:ahLst/>
              <a:cxnLst/>
              <a:rect l="l" t="t" r="r" b="b"/>
              <a:pathLst>
                <a:path w="1368152" h="1368152">
                  <a:moveTo>
                    <a:pt x="0" y="771505"/>
                  </a:moveTo>
                  <a:lnTo>
                    <a:pt x="771506" y="771505"/>
                  </a:lnTo>
                  <a:lnTo>
                    <a:pt x="771506" y="0"/>
                  </a:lnTo>
                  <a:lnTo>
                    <a:pt x="1368152" y="0"/>
                  </a:lnTo>
                  <a:lnTo>
                    <a:pt x="1368152" y="1368152"/>
                  </a:lnTo>
                  <a:lnTo>
                    <a:pt x="0" y="1368152"/>
                  </a:lnTo>
                  <a:close/>
                </a:path>
              </a:pathLst>
            </a:custGeom>
            <a:solidFill>
              <a:schemeClr val="accent2">
                <a:lumMod val="75000"/>
              </a:schemeClr>
            </a:solidFill>
            <a:ln>
              <a:noFill/>
            </a:ln>
            <a:scene3d>
              <a:camera prst="isometricTopUp">
                <a:rot lat="19697038" lon="2817926" rev="48691"/>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5" name="Rectangle 24">
              <a:extLst>
                <a:ext uri="{FF2B5EF4-FFF2-40B4-BE49-F238E27FC236}">
                  <a16:creationId xmlns:a16="http://schemas.microsoft.com/office/drawing/2014/main" id="{5FD927C7-B0E6-4445-A358-DA15942A391F}"/>
                </a:ext>
              </a:extLst>
            </p:cNvPr>
            <p:cNvSpPr/>
            <p:nvPr/>
          </p:nvSpPr>
          <p:spPr>
            <a:xfrm rot="3600000">
              <a:off x="3802210" y="3980674"/>
              <a:ext cx="1484064" cy="1484065"/>
            </a:xfrm>
            <a:custGeom>
              <a:avLst/>
              <a:gdLst/>
              <a:ahLst/>
              <a:cxnLst/>
              <a:rect l="l" t="t" r="r" b="b"/>
              <a:pathLst>
                <a:path w="1368152" h="1368152">
                  <a:moveTo>
                    <a:pt x="0" y="771505"/>
                  </a:moveTo>
                  <a:lnTo>
                    <a:pt x="771506" y="771505"/>
                  </a:lnTo>
                  <a:lnTo>
                    <a:pt x="771506" y="0"/>
                  </a:lnTo>
                  <a:lnTo>
                    <a:pt x="1368152" y="0"/>
                  </a:lnTo>
                  <a:lnTo>
                    <a:pt x="1368152" y="1368152"/>
                  </a:lnTo>
                  <a:lnTo>
                    <a:pt x="0" y="1368152"/>
                  </a:lnTo>
                  <a:close/>
                </a:path>
              </a:pathLst>
            </a:custGeom>
            <a:solidFill>
              <a:schemeClr val="accent1">
                <a:lumMod val="75000"/>
              </a:schemeClr>
            </a:solidFill>
            <a:ln>
              <a:noFill/>
            </a:ln>
            <a:scene3d>
              <a:camera prst="isometricTopUp">
                <a:rot lat="19697038" lon="2817926" rev="48691"/>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6" name="Rectangle 24">
              <a:extLst>
                <a:ext uri="{FF2B5EF4-FFF2-40B4-BE49-F238E27FC236}">
                  <a16:creationId xmlns:a16="http://schemas.microsoft.com/office/drawing/2014/main" id="{423151DE-C14A-47EE-AFFE-C9D013BE6CD6}"/>
                </a:ext>
              </a:extLst>
            </p:cNvPr>
            <p:cNvSpPr/>
            <p:nvPr/>
          </p:nvSpPr>
          <p:spPr>
            <a:xfrm rot="3600000">
              <a:off x="3802210" y="4711702"/>
              <a:ext cx="1484064" cy="1484065"/>
            </a:xfrm>
            <a:custGeom>
              <a:avLst/>
              <a:gdLst/>
              <a:ahLst/>
              <a:cxnLst/>
              <a:rect l="l" t="t" r="r" b="b"/>
              <a:pathLst>
                <a:path w="1368152" h="1368152">
                  <a:moveTo>
                    <a:pt x="0" y="771505"/>
                  </a:moveTo>
                  <a:lnTo>
                    <a:pt x="771506" y="771505"/>
                  </a:lnTo>
                  <a:lnTo>
                    <a:pt x="771506" y="0"/>
                  </a:lnTo>
                  <a:lnTo>
                    <a:pt x="1368152" y="0"/>
                  </a:lnTo>
                  <a:lnTo>
                    <a:pt x="1368152" y="1368152"/>
                  </a:lnTo>
                  <a:lnTo>
                    <a:pt x="0" y="1368152"/>
                  </a:lnTo>
                  <a:close/>
                </a:path>
              </a:pathLst>
            </a:custGeom>
            <a:solidFill>
              <a:schemeClr val="accent6">
                <a:lumMod val="75000"/>
              </a:schemeClr>
            </a:solidFill>
            <a:ln>
              <a:noFill/>
            </a:ln>
            <a:scene3d>
              <a:camera prst="isometricTopUp">
                <a:rot lat="19697038" lon="2817926" rev="48691"/>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37" name="Group 36">
            <a:extLst>
              <a:ext uri="{FF2B5EF4-FFF2-40B4-BE49-F238E27FC236}">
                <a16:creationId xmlns:a16="http://schemas.microsoft.com/office/drawing/2014/main" id="{3E751CFC-7F54-4578-B597-6B85C73A7741}"/>
              </a:ext>
            </a:extLst>
          </p:cNvPr>
          <p:cNvGrpSpPr/>
          <p:nvPr/>
        </p:nvGrpSpPr>
        <p:grpSpPr>
          <a:xfrm>
            <a:off x="5237945" y="1891679"/>
            <a:ext cx="1429717" cy="924870"/>
            <a:chOff x="3233964" y="1954419"/>
            <a:chExt cx="1410044" cy="924870"/>
          </a:xfrm>
          <a:scene3d>
            <a:camera prst="isometricTopUp"/>
            <a:lightRig rig="threePt" dir="t"/>
          </a:scene3d>
        </p:grpSpPr>
        <p:sp>
          <p:nvSpPr>
            <p:cNvPr id="38" name="TextBox 37">
              <a:extLst>
                <a:ext uri="{FF2B5EF4-FFF2-40B4-BE49-F238E27FC236}">
                  <a16:creationId xmlns:a16="http://schemas.microsoft.com/office/drawing/2014/main" id="{64D5CA50-BBE8-4B31-BC74-6332E0F30C5B}"/>
                </a:ext>
              </a:extLst>
            </p:cNvPr>
            <p:cNvSpPr txBox="1"/>
            <p:nvPr/>
          </p:nvSpPr>
          <p:spPr>
            <a:xfrm>
              <a:off x="3233964" y="1954419"/>
              <a:ext cx="1400519" cy="400110"/>
            </a:xfrm>
            <a:prstGeom prst="rect">
              <a:avLst/>
            </a:prstGeom>
            <a:noFill/>
          </p:spPr>
          <p:txBody>
            <a:bodyPr wrap="square" rtlCol="0">
              <a:spAutoFit/>
            </a:bodyPr>
            <a:lstStyle/>
            <a:p>
              <a:pPr algn="ctr"/>
              <a:endParaRPr lang="ko-KR" altLang="en-US" sz="2000" b="1" dirty="0">
                <a:solidFill>
                  <a:schemeClr val="bg1"/>
                </a:solidFill>
                <a:cs typeface="Arial" pitchFamily="34" charset="0"/>
              </a:endParaRPr>
            </a:p>
          </p:txBody>
        </p:sp>
        <p:sp>
          <p:nvSpPr>
            <p:cNvPr id="39" name="TextBox 38">
              <a:extLst>
                <a:ext uri="{FF2B5EF4-FFF2-40B4-BE49-F238E27FC236}">
                  <a16:creationId xmlns:a16="http://schemas.microsoft.com/office/drawing/2014/main" id="{ED086DBD-44C4-41DE-87CE-5B5EA0BF6A89}"/>
                </a:ext>
              </a:extLst>
            </p:cNvPr>
            <p:cNvSpPr txBox="1"/>
            <p:nvPr/>
          </p:nvSpPr>
          <p:spPr>
            <a:xfrm>
              <a:off x="3243490" y="2171403"/>
              <a:ext cx="1400518" cy="707886"/>
            </a:xfrm>
            <a:prstGeom prst="rect">
              <a:avLst/>
            </a:prstGeom>
            <a:noFill/>
          </p:spPr>
          <p:txBody>
            <a:bodyPr wrap="square" rtlCol="0">
              <a:spAutoFit/>
            </a:bodyPr>
            <a:lstStyle/>
            <a:p>
              <a:pPr algn="ctr"/>
              <a:r>
                <a:rPr lang="az-Latn-AZ" altLang="ko-KR" sz="2000" b="1" dirty="0">
                  <a:solidFill>
                    <a:schemeClr val="bg1"/>
                  </a:solidFill>
                  <a:cs typeface="Arial" pitchFamily="34" charset="0"/>
                </a:rPr>
                <a:t>KOB KLASTER</a:t>
              </a:r>
              <a:endParaRPr lang="ko-KR" altLang="en-US" sz="2000" b="1" dirty="0">
                <a:solidFill>
                  <a:schemeClr val="bg1"/>
                </a:solidFill>
                <a:cs typeface="Arial" pitchFamily="34" charset="0"/>
              </a:endParaRPr>
            </a:p>
          </p:txBody>
        </p:sp>
      </p:grpSp>
      <p:sp>
        <p:nvSpPr>
          <p:cNvPr id="40" name="Rectangle 39">
            <a:extLst>
              <a:ext uri="{FF2B5EF4-FFF2-40B4-BE49-F238E27FC236}">
                <a16:creationId xmlns:a16="http://schemas.microsoft.com/office/drawing/2014/main" id="{E621D3D1-D900-462E-82A4-D68D227D9357}"/>
              </a:ext>
            </a:extLst>
          </p:cNvPr>
          <p:cNvSpPr/>
          <p:nvPr/>
        </p:nvSpPr>
        <p:spPr>
          <a:xfrm>
            <a:off x="452609" y="330065"/>
            <a:ext cx="540000" cy="540000"/>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2700"/>
          </a:p>
        </p:txBody>
      </p:sp>
      <p:sp>
        <p:nvSpPr>
          <p:cNvPr id="41" name="TextBox 40">
            <a:extLst>
              <a:ext uri="{FF2B5EF4-FFF2-40B4-BE49-F238E27FC236}">
                <a16:creationId xmlns:a16="http://schemas.microsoft.com/office/drawing/2014/main" id="{9184B145-9772-4A68-A34A-F4327B1A183D}"/>
              </a:ext>
            </a:extLst>
          </p:cNvPr>
          <p:cNvSpPr txBox="1"/>
          <p:nvPr/>
        </p:nvSpPr>
        <p:spPr>
          <a:xfrm>
            <a:off x="518310" y="369237"/>
            <a:ext cx="408605" cy="461665"/>
          </a:xfrm>
          <a:prstGeom prst="rect">
            <a:avLst/>
          </a:prstGeom>
          <a:noFill/>
        </p:spPr>
        <p:txBody>
          <a:bodyPr wrap="square" rtlCol="0" anchor="ctr">
            <a:spAutoFit/>
          </a:bodyPr>
          <a:lstStyle/>
          <a:p>
            <a:pPr algn="ctr"/>
            <a:r>
              <a:rPr lang="en-US" altLang="ko-KR" sz="2400" b="1" dirty="0">
                <a:solidFill>
                  <a:schemeClr val="bg1"/>
                </a:solidFill>
                <a:cs typeface="Arial" pitchFamily="34" charset="0"/>
              </a:rPr>
              <a:t>1</a:t>
            </a:r>
            <a:endParaRPr lang="ko-KR" altLang="en-US" sz="2400" b="1" dirty="0">
              <a:solidFill>
                <a:schemeClr val="bg1"/>
              </a:solidFill>
              <a:cs typeface="Arial" pitchFamily="34" charset="0"/>
            </a:endParaRPr>
          </a:p>
        </p:txBody>
      </p:sp>
      <p:sp>
        <p:nvSpPr>
          <p:cNvPr id="42" name="TextBox 41">
            <a:extLst>
              <a:ext uri="{FF2B5EF4-FFF2-40B4-BE49-F238E27FC236}">
                <a16:creationId xmlns:a16="http://schemas.microsoft.com/office/drawing/2014/main" id="{BB90E85D-9994-4B8E-8139-54C5CE834378}"/>
              </a:ext>
            </a:extLst>
          </p:cNvPr>
          <p:cNvSpPr txBox="1"/>
          <p:nvPr/>
        </p:nvSpPr>
        <p:spPr>
          <a:xfrm>
            <a:off x="1043289" y="2675636"/>
            <a:ext cx="3742590" cy="338554"/>
          </a:xfrm>
          <a:prstGeom prst="rect">
            <a:avLst/>
          </a:prstGeom>
          <a:noFill/>
        </p:spPr>
        <p:txBody>
          <a:bodyPr wrap="square" rtlCol="0">
            <a:spAutoFit/>
          </a:bodyPr>
          <a:lstStyle/>
          <a:p>
            <a:pPr algn="just"/>
            <a:r>
              <a:rPr lang="az-Latn-AZ" sz="1600" dirty="0">
                <a:latin typeface="Palatino Linotype" panose="02040502050505030304" pitchFamily="18" charset="0"/>
                <a:cs typeface="Arial" panose="020B0604020202020204" pitchFamily="34" charset="0"/>
              </a:rPr>
              <a:t>KOB klasterinin məqsəd və vəzifələri</a:t>
            </a:r>
          </a:p>
        </p:txBody>
      </p:sp>
      <p:sp>
        <p:nvSpPr>
          <p:cNvPr id="43" name="Rectangle 42">
            <a:extLst>
              <a:ext uri="{FF2B5EF4-FFF2-40B4-BE49-F238E27FC236}">
                <a16:creationId xmlns:a16="http://schemas.microsoft.com/office/drawing/2014/main" id="{EA689D9D-8782-440A-B38D-3B0E7331302A}"/>
              </a:ext>
            </a:extLst>
          </p:cNvPr>
          <p:cNvSpPr/>
          <p:nvPr/>
        </p:nvSpPr>
        <p:spPr>
          <a:xfrm>
            <a:off x="486115" y="2587049"/>
            <a:ext cx="490251" cy="4311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z-Latn-AZ" sz="1400" dirty="0"/>
              <a:t>1.2</a:t>
            </a:r>
            <a:endParaRPr lang="en-US" sz="1400" dirty="0"/>
          </a:p>
        </p:txBody>
      </p:sp>
      <p:sp>
        <p:nvSpPr>
          <p:cNvPr id="44" name="TextBox 43">
            <a:extLst>
              <a:ext uri="{FF2B5EF4-FFF2-40B4-BE49-F238E27FC236}">
                <a16:creationId xmlns:a16="http://schemas.microsoft.com/office/drawing/2014/main" id="{BB90E85D-9994-4B8E-8139-54C5CE834378}"/>
              </a:ext>
            </a:extLst>
          </p:cNvPr>
          <p:cNvSpPr txBox="1"/>
          <p:nvPr/>
        </p:nvSpPr>
        <p:spPr>
          <a:xfrm>
            <a:off x="1043289" y="3471287"/>
            <a:ext cx="3742590" cy="338554"/>
          </a:xfrm>
          <a:prstGeom prst="rect">
            <a:avLst/>
          </a:prstGeom>
          <a:noFill/>
        </p:spPr>
        <p:txBody>
          <a:bodyPr wrap="square" rtlCol="0">
            <a:spAutoFit/>
          </a:bodyPr>
          <a:lstStyle/>
          <a:p>
            <a:pPr algn="just"/>
            <a:r>
              <a:rPr lang="az-Latn-AZ" sz="1600" dirty="0">
                <a:latin typeface="Palatino Linotype" panose="02040502050505030304" pitchFamily="18" charset="0"/>
                <a:cs typeface="Arial" panose="020B0604020202020204" pitchFamily="34" charset="0"/>
              </a:rPr>
              <a:t>KOB klasterinin inkişaf perspektivləri</a:t>
            </a:r>
          </a:p>
        </p:txBody>
      </p:sp>
      <p:sp>
        <p:nvSpPr>
          <p:cNvPr id="45" name="Rectangle 44">
            <a:extLst>
              <a:ext uri="{FF2B5EF4-FFF2-40B4-BE49-F238E27FC236}">
                <a16:creationId xmlns:a16="http://schemas.microsoft.com/office/drawing/2014/main" id="{EA689D9D-8782-440A-B38D-3B0E7331302A}"/>
              </a:ext>
            </a:extLst>
          </p:cNvPr>
          <p:cNvSpPr/>
          <p:nvPr/>
        </p:nvSpPr>
        <p:spPr>
          <a:xfrm>
            <a:off x="482039" y="4201419"/>
            <a:ext cx="490251" cy="4311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z-Latn-AZ" sz="1400" dirty="0"/>
              <a:t>1.4</a:t>
            </a:r>
            <a:endParaRPr lang="en-US" sz="2700" dirty="0"/>
          </a:p>
        </p:txBody>
      </p:sp>
      <p:sp>
        <p:nvSpPr>
          <p:cNvPr id="23" name="Rectangle 22"/>
          <p:cNvSpPr/>
          <p:nvPr/>
        </p:nvSpPr>
        <p:spPr>
          <a:xfrm>
            <a:off x="1045989" y="4124584"/>
            <a:ext cx="3578706" cy="584775"/>
          </a:xfrm>
          <a:prstGeom prst="rect">
            <a:avLst/>
          </a:prstGeom>
          <a:noFill/>
        </p:spPr>
        <p:txBody>
          <a:bodyPr wrap="square" rtlCol="0">
            <a:spAutoFit/>
          </a:bodyPr>
          <a:lstStyle/>
          <a:p>
            <a:pPr algn="just"/>
            <a:r>
              <a:rPr lang="az-Latn-AZ" sz="1600" dirty="0">
                <a:latin typeface="Palatino Linotype" panose="02040502050505030304" pitchFamily="18" charset="0"/>
                <a:cs typeface="Arial" panose="020B0604020202020204" pitchFamily="34" charset="0"/>
              </a:rPr>
              <a:t>KOB klaster şirkətinin, KOB klasteri iştirakçılarının birgə layihələri</a:t>
            </a:r>
            <a:endParaRPr lang="en-US" sz="1600" dirty="0">
              <a:latin typeface="Palatino Linotype" panose="02040502050505030304" pitchFamily="18" charset="0"/>
              <a:cs typeface="Arial" panose="020B0604020202020204" pitchFamily="34" charset="0"/>
            </a:endParaRPr>
          </a:p>
        </p:txBody>
      </p:sp>
      <p:sp>
        <p:nvSpPr>
          <p:cNvPr id="46" name="Rectangle 45">
            <a:extLst>
              <a:ext uri="{FF2B5EF4-FFF2-40B4-BE49-F238E27FC236}">
                <a16:creationId xmlns:a16="http://schemas.microsoft.com/office/drawing/2014/main" id="{EA689D9D-8782-440A-B38D-3B0E7331302A}"/>
              </a:ext>
            </a:extLst>
          </p:cNvPr>
          <p:cNvSpPr/>
          <p:nvPr/>
        </p:nvSpPr>
        <p:spPr>
          <a:xfrm>
            <a:off x="482038" y="4972650"/>
            <a:ext cx="490251" cy="4311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z-Latn-AZ" sz="1400" dirty="0"/>
              <a:t>1.5</a:t>
            </a:r>
            <a:endParaRPr lang="en-US" sz="1400" dirty="0"/>
          </a:p>
        </p:txBody>
      </p:sp>
      <p:sp>
        <p:nvSpPr>
          <p:cNvPr id="47" name="Rectangle 46"/>
          <p:cNvSpPr/>
          <p:nvPr/>
        </p:nvSpPr>
        <p:spPr>
          <a:xfrm>
            <a:off x="1045989" y="5018924"/>
            <a:ext cx="3578706" cy="338554"/>
          </a:xfrm>
          <a:prstGeom prst="rect">
            <a:avLst/>
          </a:prstGeom>
          <a:noFill/>
        </p:spPr>
        <p:txBody>
          <a:bodyPr wrap="square" rtlCol="0">
            <a:spAutoFit/>
          </a:bodyPr>
          <a:lstStyle/>
          <a:p>
            <a:pPr algn="just"/>
            <a:r>
              <a:rPr lang="az-Latn-AZ" sz="1600" dirty="0">
                <a:latin typeface="Palatino Linotype" panose="02040502050505030304" pitchFamily="18" charset="0"/>
                <a:cs typeface="Arial" panose="020B0604020202020204" pitchFamily="34" charset="0"/>
              </a:rPr>
              <a:t>KOB klasterinin resurs təminatı</a:t>
            </a:r>
            <a:endParaRPr lang="en-US" sz="1600" dirty="0">
              <a:latin typeface="Palatino Linotype" panose="02040502050505030304" pitchFamily="18" charset="0"/>
              <a:cs typeface="Arial" panose="020B0604020202020204" pitchFamily="34" charset="0"/>
            </a:endParaRPr>
          </a:p>
        </p:txBody>
      </p:sp>
      <p:sp>
        <p:nvSpPr>
          <p:cNvPr id="49" name="Rectangle 48">
            <a:extLst>
              <a:ext uri="{FF2B5EF4-FFF2-40B4-BE49-F238E27FC236}">
                <a16:creationId xmlns:a16="http://schemas.microsoft.com/office/drawing/2014/main" id="{712C8A8A-2804-4DB1-9859-C46FDE2BFFBA}"/>
              </a:ext>
            </a:extLst>
          </p:cNvPr>
          <p:cNvSpPr/>
          <p:nvPr/>
        </p:nvSpPr>
        <p:spPr>
          <a:xfrm>
            <a:off x="478592" y="5755842"/>
            <a:ext cx="490251" cy="4857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z-Latn-AZ" sz="1600" dirty="0"/>
              <a:t>1.3</a:t>
            </a:r>
            <a:endParaRPr lang="en-US" sz="2700" dirty="0"/>
          </a:p>
        </p:txBody>
      </p:sp>
      <p:sp>
        <p:nvSpPr>
          <p:cNvPr id="24" name="Rectangle 23"/>
          <p:cNvSpPr/>
          <p:nvPr/>
        </p:nvSpPr>
        <p:spPr>
          <a:xfrm>
            <a:off x="1043291" y="5706340"/>
            <a:ext cx="3495695" cy="584775"/>
          </a:xfrm>
          <a:prstGeom prst="rect">
            <a:avLst/>
          </a:prstGeom>
          <a:noFill/>
        </p:spPr>
        <p:txBody>
          <a:bodyPr wrap="square" rtlCol="0">
            <a:spAutoFit/>
          </a:bodyPr>
          <a:lstStyle/>
          <a:p>
            <a:pPr algn="just"/>
            <a:r>
              <a:rPr lang="az-Latn-AZ" sz="1600" dirty="0">
                <a:latin typeface="Palatino Linotype" panose="02040502050505030304" pitchFamily="18" charset="0"/>
                <a:cs typeface="Arial" panose="020B0604020202020204" pitchFamily="34" charset="0"/>
              </a:rPr>
              <a:t>KOB klasterinin səmərəliliyinin əsas göstəriciləri</a:t>
            </a:r>
            <a:endParaRPr lang="en-US" sz="1600" dirty="0">
              <a:latin typeface="Palatino Linotype" panose="02040502050505030304" pitchFamily="18" charset="0"/>
              <a:cs typeface="Arial" panose="020B0604020202020204" pitchFamily="34" charset="0"/>
            </a:endParaRPr>
          </a:p>
        </p:txBody>
      </p:sp>
      <p:sp>
        <p:nvSpPr>
          <p:cNvPr id="52" name="Text Placeholder 1">
            <a:extLst>
              <a:ext uri="{FF2B5EF4-FFF2-40B4-BE49-F238E27FC236}">
                <a16:creationId xmlns:a16="http://schemas.microsoft.com/office/drawing/2014/main" id="{D735F7F3-C1B5-4B60-A00A-4EB618DDFB5A}"/>
              </a:ext>
            </a:extLst>
          </p:cNvPr>
          <p:cNvSpPr txBox="1">
            <a:spLocks/>
          </p:cNvSpPr>
          <p:nvPr/>
        </p:nvSpPr>
        <p:spPr>
          <a:xfrm>
            <a:off x="7870363" y="511684"/>
            <a:ext cx="4223120" cy="724247"/>
          </a:xfrm>
          <a:prstGeom prst="rect">
            <a:avLst/>
          </a:prstGeom>
        </p:spPr>
        <p:txBody>
          <a:bodyPr anchor="ctr"/>
          <a:lstStyle>
            <a:lvl1pPr indent="0" algn="ctr">
              <a:lnSpc>
                <a:spcPct val="90000"/>
              </a:lnSpc>
              <a:spcBef>
                <a:spcPts val="1000"/>
              </a:spcBef>
              <a:buFont typeface="Arial" panose="020B0604020202020204" pitchFamily="34" charset="0"/>
              <a:buNone/>
              <a:defRPr sz="2400" b="1" baseline="0">
                <a:solidFill>
                  <a:schemeClr val="accent2">
                    <a:lumMod val="75000"/>
                  </a:schemeClr>
                </a:solidFill>
                <a:latin typeface="Palatino Linotype" panose="02040502050505030304" pitchFamily="18" charset="0"/>
                <a:cs typeface="Arial"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az-Latn-AZ" sz="2000" dirty="0"/>
              <a:t>KOB klasterinin funksional xəritəsinin tərkibi</a:t>
            </a:r>
            <a:endParaRPr lang="en-US" altLang="ko-KR" sz="2000" dirty="0"/>
          </a:p>
          <a:p>
            <a:endParaRPr lang="en-US" altLang="ko-KR" sz="2000" dirty="0">
              <a:solidFill>
                <a:schemeClr val="accent3">
                  <a:lumMod val="75000"/>
                </a:schemeClr>
              </a:solidFill>
            </a:endParaRPr>
          </a:p>
        </p:txBody>
      </p:sp>
      <p:sp>
        <p:nvSpPr>
          <p:cNvPr id="53" name="Rectangle 52">
            <a:extLst>
              <a:ext uri="{FF2B5EF4-FFF2-40B4-BE49-F238E27FC236}">
                <a16:creationId xmlns:a16="http://schemas.microsoft.com/office/drawing/2014/main" id="{712C8A8A-2804-4DB1-9859-C46FDE2BFFBA}"/>
              </a:ext>
            </a:extLst>
          </p:cNvPr>
          <p:cNvSpPr/>
          <p:nvPr/>
        </p:nvSpPr>
        <p:spPr>
          <a:xfrm>
            <a:off x="7387594" y="3361634"/>
            <a:ext cx="490251" cy="4857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z-Latn-AZ" sz="1600" dirty="0"/>
              <a:t>2.3</a:t>
            </a:r>
            <a:endParaRPr lang="en-US" sz="2700" dirty="0"/>
          </a:p>
        </p:txBody>
      </p:sp>
      <p:sp>
        <p:nvSpPr>
          <p:cNvPr id="54" name="Rectangle 53">
            <a:extLst>
              <a:ext uri="{FF2B5EF4-FFF2-40B4-BE49-F238E27FC236}">
                <a16:creationId xmlns:a16="http://schemas.microsoft.com/office/drawing/2014/main" id="{EA689D9D-8782-440A-B38D-3B0E7331302A}"/>
              </a:ext>
            </a:extLst>
          </p:cNvPr>
          <p:cNvSpPr/>
          <p:nvPr/>
        </p:nvSpPr>
        <p:spPr>
          <a:xfrm>
            <a:off x="7384191" y="1810551"/>
            <a:ext cx="490251" cy="4311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z-Latn-AZ" sz="1400" dirty="0"/>
              <a:t>2.1</a:t>
            </a:r>
            <a:endParaRPr lang="en-US" sz="2700" dirty="0"/>
          </a:p>
        </p:txBody>
      </p:sp>
      <p:sp>
        <p:nvSpPr>
          <p:cNvPr id="55" name="TextBox 54">
            <a:extLst>
              <a:ext uri="{FF2B5EF4-FFF2-40B4-BE49-F238E27FC236}">
                <a16:creationId xmlns:a16="http://schemas.microsoft.com/office/drawing/2014/main" id="{BB90E85D-9994-4B8E-8139-54C5CE834378}"/>
              </a:ext>
            </a:extLst>
          </p:cNvPr>
          <p:cNvSpPr txBox="1"/>
          <p:nvPr/>
        </p:nvSpPr>
        <p:spPr>
          <a:xfrm>
            <a:off x="7941367" y="1761529"/>
            <a:ext cx="4318697" cy="584775"/>
          </a:xfrm>
          <a:prstGeom prst="rect">
            <a:avLst/>
          </a:prstGeom>
          <a:noFill/>
        </p:spPr>
        <p:txBody>
          <a:bodyPr wrap="square" rtlCol="0">
            <a:spAutoFit/>
          </a:bodyPr>
          <a:lstStyle/>
          <a:p>
            <a:r>
              <a:rPr lang="az-Latn-AZ" sz="1600" dirty="0">
                <a:latin typeface="Arial" panose="020B0604020202020204" pitchFamily="34" charset="0"/>
                <a:cs typeface="Arial" panose="020B0604020202020204" pitchFamily="34" charset="0"/>
              </a:rPr>
              <a:t>KOB klasteri iştirakçılarının və infrastrukturunun ərazi yerləşdirilməsi sxemi</a:t>
            </a:r>
            <a:endParaRPr lang="en-US" altLang="ko-KR" sz="1600" dirty="0">
              <a:solidFill>
                <a:schemeClr val="tx1">
                  <a:lumMod val="75000"/>
                  <a:lumOff val="25000"/>
                </a:schemeClr>
              </a:solidFill>
              <a:cs typeface="Arial" pitchFamily="34" charset="0"/>
            </a:endParaRPr>
          </a:p>
        </p:txBody>
      </p:sp>
      <p:sp>
        <p:nvSpPr>
          <p:cNvPr id="56" name="Rectangle 7">
            <a:extLst>
              <a:ext uri="{FF2B5EF4-FFF2-40B4-BE49-F238E27FC236}">
                <a16:creationId xmlns:a16="http://schemas.microsoft.com/office/drawing/2014/main" id="{66ED4E3E-2DB4-4187-939F-F87AA15774A2}"/>
              </a:ext>
            </a:extLst>
          </p:cNvPr>
          <p:cNvSpPr/>
          <p:nvPr/>
        </p:nvSpPr>
        <p:spPr>
          <a:xfrm>
            <a:off x="11522771" y="4974200"/>
            <a:ext cx="322040" cy="322040"/>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7" name="Rounded Rectangle 5">
            <a:extLst>
              <a:ext uri="{FF2B5EF4-FFF2-40B4-BE49-F238E27FC236}">
                <a16:creationId xmlns:a16="http://schemas.microsoft.com/office/drawing/2014/main" id="{D48B73C3-D505-4392-B6DA-F18D93C7830D}"/>
              </a:ext>
            </a:extLst>
          </p:cNvPr>
          <p:cNvSpPr/>
          <p:nvPr/>
        </p:nvSpPr>
        <p:spPr>
          <a:xfrm flipH="1">
            <a:off x="11474896" y="3462142"/>
            <a:ext cx="391682" cy="323114"/>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8" name="Rectangle 57">
            <a:extLst>
              <a:ext uri="{FF2B5EF4-FFF2-40B4-BE49-F238E27FC236}">
                <a16:creationId xmlns:a16="http://schemas.microsoft.com/office/drawing/2014/main" id="{E621D3D1-D900-462E-82A4-D68D227D9357}"/>
              </a:ext>
            </a:extLst>
          </p:cNvPr>
          <p:cNvSpPr/>
          <p:nvPr/>
        </p:nvSpPr>
        <p:spPr>
          <a:xfrm>
            <a:off x="7350685" y="324798"/>
            <a:ext cx="540000" cy="540000"/>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2700"/>
          </a:p>
        </p:txBody>
      </p:sp>
      <p:sp>
        <p:nvSpPr>
          <p:cNvPr id="59" name="TextBox 58">
            <a:extLst>
              <a:ext uri="{FF2B5EF4-FFF2-40B4-BE49-F238E27FC236}">
                <a16:creationId xmlns:a16="http://schemas.microsoft.com/office/drawing/2014/main" id="{9184B145-9772-4A68-A34A-F4327B1A183D}"/>
              </a:ext>
            </a:extLst>
          </p:cNvPr>
          <p:cNvSpPr txBox="1"/>
          <p:nvPr/>
        </p:nvSpPr>
        <p:spPr>
          <a:xfrm>
            <a:off x="7416386" y="363970"/>
            <a:ext cx="408605" cy="461665"/>
          </a:xfrm>
          <a:prstGeom prst="rect">
            <a:avLst/>
          </a:prstGeom>
          <a:noFill/>
        </p:spPr>
        <p:txBody>
          <a:bodyPr wrap="square" rtlCol="0" anchor="ctr">
            <a:spAutoFit/>
          </a:bodyPr>
          <a:lstStyle/>
          <a:p>
            <a:pPr algn="ctr"/>
            <a:r>
              <a:rPr lang="az-Latn-AZ" altLang="ko-KR" sz="2400" b="1" dirty="0">
                <a:solidFill>
                  <a:schemeClr val="bg1"/>
                </a:solidFill>
                <a:cs typeface="Arial" pitchFamily="34" charset="0"/>
              </a:rPr>
              <a:t>2</a:t>
            </a:r>
            <a:endParaRPr lang="ko-KR" altLang="en-US" sz="2400" b="1" dirty="0">
              <a:solidFill>
                <a:schemeClr val="bg1"/>
              </a:solidFill>
              <a:cs typeface="Arial" pitchFamily="34" charset="0"/>
            </a:endParaRPr>
          </a:p>
        </p:txBody>
      </p:sp>
      <p:sp>
        <p:nvSpPr>
          <p:cNvPr id="60" name="TextBox 59">
            <a:extLst>
              <a:ext uri="{FF2B5EF4-FFF2-40B4-BE49-F238E27FC236}">
                <a16:creationId xmlns:a16="http://schemas.microsoft.com/office/drawing/2014/main" id="{BB90E85D-9994-4B8E-8139-54C5CE834378}"/>
              </a:ext>
            </a:extLst>
          </p:cNvPr>
          <p:cNvSpPr txBox="1"/>
          <p:nvPr/>
        </p:nvSpPr>
        <p:spPr>
          <a:xfrm>
            <a:off x="7941365" y="2628056"/>
            <a:ext cx="4158899" cy="338554"/>
          </a:xfrm>
          <a:prstGeom prst="rect">
            <a:avLst/>
          </a:prstGeom>
          <a:noFill/>
        </p:spPr>
        <p:txBody>
          <a:bodyPr wrap="square" rtlCol="0">
            <a:spAutoFit/>
          </a:bodyPr>
          <a:lstStyle/>
          <a:p>
            <a:pPr algn="just"/>
            <a:r>
              <a:rPr lang="az-Latn-AZ" sz="1600" dirty="0">
                <a:latin typeface="Arial" panose="020B0604020202020204" pitchFamily="34" charset="0"/>
                <a:cs typeface="Arial" panose="020B0604020202020204" pitchFamily="34" charset="0"/>
              </a:rPr>
              <a:t>KOB klasterinin təşkilati-funksional sxemi</a:t>
            </a:r>
            <a:endParaRPr lang="az-Latn-AZ" sz="1600" dirty="0">
              <a:latin typeface="Palatino Linotype" panose="02040502050505030304" pitchFamily="18" charset="0"/>
              <a:cs typeface="Arial" panose="020B0604020202020204" pitchFamily="34" charset="0"/>
            </a:endParaRPr>
          </a:p>
        </p:txBody>
      </p:sp>
      <p:sp>
        <p:nvSpPr>
          <p:cNvPr id="61" name="Rectangle 60">
            <a:extLst>
              <a:ext uri="{FF2B5EF4-FFF2-40B4-BE49-F238E27FC236}">
                <a16:creationId xmlns:a16="http://schemas.microsoft.com/office/drawing/2014/main" id="{EA689D9D-8782-440A-B38D-3B0E7331302A}"/>
              </a:ext>
            </a:extLst>
          </p:cNvPr>
          <p:cNvSpPr/>
          <p:nvPr/>
        </p:nvSpPr>
        <p:spPr>
          <a:xfrm>
            <a:off x="7384191" y="2581782"/>
            <a:ext cx="490251" cy="4311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z-Latn-AZ" sz="1400" dirty="0"/>
              <a:t>2.2</a:t>
            </a:r>
            <a:endParaRPr lang="en-US" sz="1400" dirty="0"/>
          </a:p>
        </p:txBody>
      </p:sp>
      <p:sp>
        <p:nvSpPr>
          <p:cNvPr id="62" name="TextBox 61">
            <a:extLst>
              <a:ext uri="{FF2B5EF4-FFF2-40B4-BE49-F238E27FC236}">
                <a16:creationId xmlns:a16="http://schemas.microsoft.com/office/drawing/2014/main" id="{BB90E85D-9994-4B8E-8139-54C5CE834378}"/>
              </a:ext>
            </a:extLst>
          </p:cNvPr>
          <p:cNvSpPr txBox="1"/>
          <p:nvPr/>
        </p:nvSpPr>
        <p:spPr>
          <a:xfrm>
            <a:off x="7941365" y="3348178"/>
            <a:ext cx="4158899" cy="584775"/>
          </a:xfrm>
          <a:prstGeom prst="rect">
            <a:avLst/>
          </a:prstGeom>
          <a:noFill/>
        </p:spPr>
        <p:txBody>
          <a:bodyPr wrap="square" rtlCol="0">
            <a:spAutoFit/>
          </a:bodyPr>
          <a:lstStyle/>
          <a:p>
            <a:pPr algn="just"/>
            <a:r>
              <a:rPr lang="az-Latn-AZ" sz="1600" dirty="0">
                <a:latin typeface="Arial" panose="020B0604020202020204" pitchFamily="34" charset="0"/>
                <a:cs typeface="Arial" panose="020B0604020202020204" pitchFamily="34" charset="0"/>
              </a:rPr>
              <a:t>KOB klasterinin texnoloji kooperasiyası sxemi (sxemləri)</a:t>
            </a:r>
            <a:endParaRPr lang="az-Latn-AZ" sz="1600" dirty="0">
              <a:latin typeface="Palatino Linotype" panose="02040502050505030304" pitchFamily="18" charset="0"/>
              <a:cs typeface="Arial" panose="020B0604020202020204" pitchFamily="34" charset="0"/>
            </a:endParaRPr>
          </a:p>
        </p:txBody>
      </p:sp>
      <p:sp>
        <p:nvSpPr>
          <p:cNvPr id="63" name="Rectangle 62">
            <a:extLst>
              <a:ext uri="{FF2B5EF4-FFF2-40B4-BE49-F238E27FC236}">
                <a16:creationId xmlns:a16="http://schemas.microsoft.com/office/drawing/2014/main" id="{EA689D9D-8782-440A-B38D-3B0E7331302A}"/>
              </a:ext>
            </a:extLst>
          </p:cNvPr>
          <p:cNvSpPr/>
          <p:nvPr/>
        </p:nvSpPr>
        <p:spPr>
          <a:xfrm>
            <a:off x="7380115" y="4196152"/>
            <a:ext cx="490251" cy="4311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z-Latn-AZ" sz="1400" dirty="0"/>
              <a:t>2.4</a:t>
            </a:r>
            <a:endParaRPr lang="en-US" sz="2700" dirty="0"/>
          </a:p>
        </p:txBody>
      </p:sp>
      <p:sp>
        <p:nvSpPr>
          <p:cNvPr id="64" name="Rectangle 63"/>
          <p:cNvSpPr/>
          <p:nvPr/>
        </p:nvSpPr>
        <p:spPr>
          <a:xfrm>
            <a:off x="7944065" y="4119317"/>
            <a:ext cx="3578706" cy="584775"/>
          </a:xfrm>
          <a:prstGeom prst="rect">
            <a:avLst/>
          </a:prstGeom>
          <a:noFill/>
        </p:spPr>
        <p:txBody>
          <a:bodyPr wrap="square" rtlCol="0">
            <a:spAutoFit/>
          </a:bodyPr>
          <a:lstStyle/>
          <a:p>
            <a:pPr algn="just"/>
            <a:r>
              <a:rPr lang="az-Latn-AZ" sz="1600" dirty="0">
                <a:latin typeface="Arial" panose="020B0604020202020204" pitchFamily="34" charset="0"/>
                <a:cs typeface="Arial" panose="020B0604020202020204" pitchFamily="34" charset="0"/>
              </a:rPr>
              <a:t>birgə layihəni idarəetmə sxemi (sxemləri)</a:t>
            </a:r>
            <a:endParaRPr lang="en-US" sz="1600" dirty="0">
              <a:latin typeface="Palatino Linotype" panose="02040502050505030304" pitchFamily="18" charset="0"/>
              <a:cs typeface="Arial" panose="020B0604020202020204" pitchFamily="34" charset="0"/>
            </a:endParaRPr>
          </a:p>
        </p:txBody>
      </p:sp>
      <p:sp>
        <p:nvSpPr>
          <p:cNvPr id="65" name="Rectangle 64">
            <a:extLst>
              <a:ext uri="{FF2B5EF4-FFF2-40B4-BE49-F238E27FC236}">
                <a16:creationId xmlns:a16="http://schemas.microsoft.com/office/drawing/2014/main" id="{EA689D9D-8782-440A-B38D-3B0E7331302A}"/>
              </a:ext>
            </a:extLst>
          </p:cNvPr>
          <p:cNvSpPr/>
          <p:nvPr/>
        </p:nvSpPr>
        <p:spPr>
          <a:xfrm>
            <a:off x="7380114" y="4967383"/>
            <a:ext cx="490251" cy="4311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z-Latn-AZ" sz="1400" dirty="0"/>
              <a:t>2.5</a:t>
            </a:r>
            <a:endParaRPr lang="en-US" sz="1400" dirty="0"/>
          </a:p>
        </p:txBody>
      </p:sp>
      <p:sp>
        <p:nvSpPr>
          <p:cNvPr id="66" name="Rectangle 65"/>
          <p:cNvSpPr/>
          <p:nvPr/>
        </p:nvSpPr>
        <p:spPr>
          <a:xfrm>
            <a:off x="7941365" y="4890548"/>
            <a:ext cx="4156197" cy="584775"/>
          </a:xfrm>
          <a:prstGeom prst="rect">
            <a:avLst/>
          </a:prstGeom>
          <a:noFill/>
        </p:spPr>
        <p:txBody>
          <a:bodyPr wrap="square" rtlCol="0">
            <a:spAutoFit/>
          </a:bodyPr>
          <a:lstStyle/>
          <a:p>
            <a:pPr algn="just"/>
            <a:r>
              <a:rPr lang="az-Latn-AZ" sz="1600" dirty="0">
                <a:latin typeface="Arial" panose="020B0604020202020204" pitchFamily="34" charset="0"/>
                <a:cs typeface="Arial" panose="020B0604020202020204" pitchFamily="34" charset="0"/>
              </a:rPr>
              <a:t>KOB klasterinin texnoloji kooperasiyasına birgə layihələrin təsiretmə sxemi (sxemləri).</a:t>
            </a:r>
          </a:p>
        </p:txBody>
      </p:sp>
    </p:spTree>
    <p:extLst>
      <p:ext uri="{BB962C8B-B14F-4D97-AF65-F5344CB8AC3E}">
        <p14:creationId xmlns:p14="http://schemas.microsoft.com/office/powerpoint/2010/main" val="1193403196"/>
      </p:ext>
    </p:extLst>
  </p:cSld>
  <p:clrMapOvr>
    <a:masterClrMapping/>
  </p:clrMapOvr>
  <p:timing>
    <p:tnLst>
      <p:par>
        <p:cTn id="1" dur="indefinite" restart="never" nodeType="tmRoot"/>
      </p:par>
    </p:tnLst>
  </p:timing>
</p:sld>
</file>

<file path=ppt/theme/theme1.xml><?xml version="1.0" encoding="utf-8"?>
<a:theme xmlns:a="http://schemas.openxmlformats.org/drawingml/2006/main" name="Cover and End Slide Master">
  <a:themeElements>
    <a:clrScheme name="ALLPPT-403">
      <a:dk1>
        <a:sysClr val="windowText" lastClr="000000"/>
      </a:dk1>
      <a:lt1>
        <a:sysClr val="window" lastClr="FFFFFF"/>
      </a:lt1>
      <a:dk2>
        <a:srgbClr val="1F497D"/>
      </a:dk2>
      <a:lt2>
        <a:srgbClr val="EEECE1"/>
      </a:lt2>
      <a:accent1>
        <a:srgbClr val="196491"/>
      </a:accent1>
      <a:accent2>
        <a:srgbClr val="0587AF"/>
      </a:accent2>
      <a:accent3>
        <a:srgbClr val="19A5BE"/>
      </a:accent3>
      <a:accent4>
        <a:srgbClr val="53C3CD"/>
      </a:accent4>
      <a:accent5>
        <a:srgbClr val="5AB4C1"/>
      </a:accent5>
      <a:accent6>
        <a:srgbClr val="1A8EA9"/>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403">
      <a:dk1>
        <a:sysClr val="windowText" lastClr="000000"/>
      </a:dk1>
      <a:lt1>
        <a:sysClr val="window" lastClr="FFFFFF"/>
      </a:lt1>
      <a:dk2>
        <a:srgbClr val="1F497D"/>
      </a:dk2>
      <a:lt2>
        <a:srgbClr val="EEECE1"/>
      </a:lt2>
      <a:accent1>
        <a:srgbClr val="196491"/>
      </a:accent1>
      <a:accent2>
        <a:srgbClr val="0587AF"/>
      </a:accent2>
      <a:accent3>
        <a:srgbClr val="19A5BE"/>
      </a:accent3>
      <a:accent4>
        <a:srgbClr val="53C3CD"/>
      </a:accent4>
      <a:accent5>
        <a:srgbClr val="5AB4C1"/>
      </a:accent5>
      <a:accent6>
        <a:srgbClr val="1A8EA9"/>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404">
      <a:dk1>
        <a:sysClr val="windowText" lastClr="000000"/>
      </a:dk1>
      <a:lt1>
        <a:sysClr val="window" lastClr="FFFFFF"/>
      </a:lt1>
      <a:dk2>
        <a:srgbClr val="44546A"/>
      </a:dk2>
      <a:lt2>
        <a:srgbClr val="E7E6E6"/>
      </a:lt2>
      <a:accent1>
        <a:srgbClr val="5A9BD5"/>
      </a:accent1>
      <a:accent2>
        <a:srgbClr val="224A90"/>
      </a:accent2>
      <a:accent3>
        <a:srgbClr val="010A4F"/>
      </a:accent3>
      <a:accent4>
        <a:srgbClr val="5A9BD5"/>
      </a:accent4>
      <a:accent5>
        <a:srgbClr val="224A90"/>
      </a:accent5>
      <a:accent6>
        <a:srgbClr val="010A4F"/>
      </a:accent6>
      <a:hlink>
        <a:srgbClr val="262626"/>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4120</TotalTime>
  <Words>1675</Words>
  <Application>Microsoft Office PowerPoint</Application>
  <PresentationFormat>Widescreen</PresentationFormat>
  <Paragraphs>275</Paragraphs>
  <Slides>13</Slides>
  <Notes>1</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13</vt:i4>
      </vt:variant>
    </vt:vector>
  </HeadingPairs>
  <TitlesOfParts>
    <vt:vector size="26" baseType="lpstr">
      <vt:lpstr>맑은 고딕</vt:lpstr>
      <vt:lpstr>Arial</vt:lpstr>
      <vt:lpstr>Arial Black</vt:lpstr>
      <vt:lpstr>Arial Unicode MS</vt:lpstr>
      <vt:lpstr>Calibri</vt:lpstr>
      <vt:lpstr>Calibri Light</vt:lpstr>
      <vt:lpstr>Gadugi</vt:lpstr>
      <vt:lpstr>Palatino Linotype</vt:lpstr>
      <vt:lpstr>Times New Roman</vt:lpstr>
      <vt:lpstr>Wingdings</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Kanan A. Ibrahimli</cp:lastModifiedBy>
  <cp:revision>126</cp:revision>
  <dcterms:created xsi:type="dcterms:W3CDTF">2020-01-20T05:08:25Z</dcterms:created>
  <dcterms:modified xsi:type="dcterms:W3CDTF">2023-09-04T08:29:56Z</dcterms:modified>
</cp:coreProperties>
</file>